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331" r:id="rId2"/>
    <p:sldId id="391" r:id="rId3"/>
    <p:sldId id="392" r:id="rId4"/>
    <p:sldId id="422" r:id="rId5"/>
    <p:sldId id="394" r:id="rId6"/>
    <p:sldId id="396" r:id="rId7"/>
    <p:sldId id="397" r:id="rId8"/>
    <p:sldId id="398" r:id="rId9"/>
    <p:sldId id="399" r:id="rId10"/>
    <p:sldId id="400" r:id="rId11"/>
    <p:sldId id="423" r:id="rId12"/>
    <p:sldId id="402" r:id="rId13"/>
    <p:sldId id="403" r:id="rId14"/>
    <p:sldId id="404" r:id="rId15"/>
    <p:sldId id="405" r:id="rId16"/>
    <p:sldId id="406" r:id="rId17"/>
    <p:sldId id="407" r:id="rId18"/>
    <p:sldId id="424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299" r:id="rId34"/>
  </p:sldIdLst>
  <p:sldSz cx="9144000" cy="6858000" type="screen4x3"/>
  <p:notesSz cx="6781800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660033"/>
    <a:srgbClr val="F60000"/>
    <a:srgbClr val="FF2121"/>
    <a:srgbClr val="920031"/>
    <a:srgbClr val="86002D"/>
    <a:srgbClr val="FF292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розничный сегмент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</c:spPr>
          </c:dPt>
          <c:cat>
            <c:numRef>
              <c:f>Лист1!$A$2:$A$3</c:f>
              <c:numCache>
                <c:formatCode>\О\с\н\о\в\н\о\й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935.7</c:v>
                </c:pt>
                <c:pt idx="1">
                  <c:v>999.3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сегмент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/>
            </c:spPr>
          </c:dPt>
          <c:cat>
            <c:numRef>
              <c:f>Лист1!$A$2:$A$3</c:f>
              <c:numCache>
                <c:formatCode>\О\с\н\о\в\н\о\й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\О\с\н\о\в\н\о\й</c:formatCode>
                <c:ptCount val="2"/>
                <c:pt idx="0">
                  <c:v>323</c:v>
                </c:pt>
                <c:pt idx="1">
                  <c:v>338.5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45534440"/>
        <c:axId val="170668504"/>
      </c:barChart>
      <c:catAx>
        <c:axId val="145534440"/>
        <c:scaling>
          <c:orientation val="minMax"/>
        </c:scaling>
        <c:delete val="0"/>
        <c:axPos val="b"/>
        <c:numFmt formatCode="\О\с\н\о\в\н\о\й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0668504"/>
        <c:crosses val="autoZero"/>
        <c:auto val="1"/>
        <c:lblAlgn val="ctr"/>
        <c:lblOffset val="100"/>
        <c:noMultiLvlLbl val="0"/>
      </c:catAx>
      <c:valAx>
        <c:axId val="1706685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55344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структуры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5879871033048315"/>
          <c:y val="0.4250758760347494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6.4800818068646626E-2"/>
          <c:w val="1"/>
          <c:h val="0.80229867894328888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\О\с\н\о\в\н\о\й">
                  <c:v>5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переоформлено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607901973527032E-2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168692170879737E-2"/>
                  <c:y val="-2.18749999999999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236</c:v>
                </c:pt>
                <c:pt idx="1">
                  <c:v>254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предоставлено лицензий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607901973527002E-2"/>
                  <c:y val="-9.374999999999999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2948236823244E-2"/>
                  <c:y val="-2.50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2036952"/>
        <c:axId val="272037344"/>
        <c:axId val="0"/>
      </c:bar3DChart>
      <c:catAx>
        <c:axId val="272036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2037344"/>
        <c:crosses val="autoZero"/>
        <c:auto val="1"/>
        <c:lblAlgn val="ctr"/>
        <c:lblOffset val="100"/>
        <c:noMultiLvlLbl val="0"/>
      </c:catAx>
      <c:valAx>
        <c:axId val="2720373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72036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17650152932856"/>
          <c:y val="0.34422834645669292"/>
          <c:w val="0.25945875728655521"/>
          <c:h val="0.38654330708661416"/>
        </c:manualLayout>
      </c:layout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ЮЛ и ИП полностью прекратили деятельность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5204835472905174E-3"/>
                  <c:y val="-1.62255530741673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08170353827782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409670945810204E-3"/>
                  <c:y val="-1.62255530741673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409670945809649E-3"/>
                  <c:y val="-1.62255530741673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22</c:v>
                </c:pt>
                <c:pt idx="2">
                  <c:v>21</c:v>
                </c:pt>
                <c:pt idx="3">
                  <c:v>26</c:v>
                </c:pt>
                <c:pt idx="4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ЮЛ и ИП частично прекратившие деятельность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9.1229012837430613E-3"/>
                  <c:y val="-1.35212942284728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409670945810204E-3"/>
                  <c:y val="-2.70425884569456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64338483103351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63868378324082E-2"/>
                  <c:y val="-1.89298119198619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1229012837430613E-3"/>
                  <c:y val="-6.188396221082676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76</c:v>
                </c:pt>
                <c:pt idx="1">
                  <c:v>73</c:v>
                </c:pt>
                <c:pt idx="2">
                  <c:v>88</c:v>
                </c:pt>
                <c:pt idx="3">
                  <c:v>72</c:v>
                </c:pt>
                <c:pt idx="4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038128"/>
        <c:axId val="272038520"/>
        <c:axId val="0"/>
      </c:bar3DChart>
      <c:catAx>
        <c:axId val="27203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2038520"/>
        <c:crosses val="autoZero"/>
        <c:auto val="1"/>
        <c:lblAlgn val="ctr"/>
        <c:lblOffset val="100"/>
        <c:noMultiLvlLbl val="0"/>
      </c:catAx>
      <c:valAx>
        <c:axId val="272038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203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56703883793877"/>
          <c:y val="0.30591427797566423"/>
          <c:w val="0.33231005987831824"/>
          <c:h val="0.52608864517909437"/>
        </c:manualLayout>
      </c:layout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Формотерол+Будесонид</c:v>
                </c:pt>
              </c:strCache>
            </c:strRef>
          </c:tx>
          <c:spPr>
            <a:solidFill>
              <a:schemeClr val="accent5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invertIfNegative val="0"/>
          <c:cat>
            <c:numRef>
              <c:f>Лист1!$A$2</c:f>
              <c:numCache>
                <c:formatCode>\О\с\н\о\в\н\о\й</c:formatCode>
                <c:ptCount val="1"/>
              </c:numCache>
            </c:numRef>
          </c:cat>
          <c:val>
            <c:numRef>
              <c:f>Лист1!$B$2</c:f>
              <c:numCache>
                <c:formatCode>\О\с\н\о\в\н\о\й</c:formatCode>
                <c:ptCount val="1"/>
                <c:pt idx="0">
                  <c:v>57.2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Инсулин гларгин</c:v>
                </c:pt>
              </c:strCache>
            </c:strRef>
          </c:tx>
          <c:spPr>
            <a:solidFill>
              <a:schemeClr val="accent5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invertIfNegative val="0"/>
          <c:cat>
            <c:numRef>
              <c:f>Лист1!$A$2</c:f>
              <c:numCache>
                <c:formatCode>\О\с\н\о\в\н\о\й</c:formatCode>
                <c:ptCount val="1"/>
              </c:numCache>
            </c:numRef>
          </c:cat>
          <c:val>
            <c:numRef>
              <c:f>Лист1!$C$2</c:f>
              <c:numCache>
                <c:formatCode>\О\с\н\о\в\н\о\й</c:formatCode>
                <c:ptCount val="1"/>
                <c:pt idx="0">
                  <c:v>52.8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Инсулин изофан</c:v>
                </c:pt>
              </c:strCache>
            </c:strRef>
          </c:tx>
          <c:spPr>
            <a:solidFill>
              <a:schemeClr val="accent5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invertIfNegative val="0"/>
          <c:cat>
            <c:numRef>
              <c:f>Лист1!$A$2</c:f>
              <c:numCache>
                <c:formatCode>\О\с\н\о\в\н\о\й</c:formatCode>
                <c:ptCount val="1"/>
              </c:numCache>
            </c:numRef>
          </c:cat>
          <c:val>
            <c:numRef>
              <c:f>Лист1!$D$2</c:f>
              <c:numCache>
                <c:formatCode>\О\с\н\о\в\н\о\й</c:formatCode>
                <c:ptCount val="1"/>
                <c:pt idx="0">
                  <c:v>46.2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Метформин</c:v>
                </c:pt>
              </c:strCache>
            </c:strRef>
          </c:tx>
          <c:spPr>
            <a:solidFill>
              <a:schemeClr val="accent5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invertIfNegative val="0"/>
          <c:cat>
            <c:numRef>
              <c:f>Лист1!$A$2</c:f>
              <c:numCache>
                <c:formatCode>\О\с\н\о\в\н\о\й</c:formatCode>
                <c:ptCount val="1"/>
              </c:numCache>
            </c:numRef>
          </c:cat>
          <c:val>
            <c:numRef>
              <c:f>Лист1!$E$2</c:f>
              <c:numCache>
                <c:formatCode>\О\с\н\о\в\н\о\й</c:formatCode>
                <c:ptCount val="1"/>
                <c:pt idx="0">
                  <c:v>45.6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Капецитабин</c:v>
                </c:pt>
              </c:strCache>
            </c:strRef>
          </c:tx>
          <c:spPr>
            <a:solidFill>
              <a:schemeClr val="accent5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invertIfNegative val="0"/>
          <c:cat>
            <c:numRef>
              <c:f>Лист1!$A$2</c:f>
              <c:numCache>
                <c:formatCode>\О\с\н\о\в\н\о\й</c:formatCode>
                <c:ptCount val="1"/>
              </c:numCache>
            </c:numRef>
          </c:cat>
          <c:val>
            <c:numRef>
              <c:f>Лист1!$F$2</c:f>
              <c:numCache>
                <c:formatCode>\О\с\н\о\в\н\о\й</c:formatCode>
                <c:ptCount val="1"/>
                <c:pt idx="0">
                  <c:v>30.8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Салметерол+Фенотерол</c:v>
                </c:pt>
              </c:strCache>
            </c:strRef>
          </c:tx>
          <c:spPr>
            <a:solidFill>
              <a:schemeClr val="accent5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invertIfNegative val="0"/>
          <c:cat>
            <c:numRef>
              <c:f>Лист1!$A$2</c:f>
              <c:numCache>
                <c:formatCode>\О\с\н\о\в\н\о\й</c:formatCode>
                <c:ptCount val="1"/>
              </c:numCache>
            </c:numRef>
          </c:cat>
          <c:val>
            <c:numRef>
              <c:f>Лист1!$G$2</c:f>
              <c:numCache>
                <c:formatCode>\О\с\н\о\в\н\о\й</c:formatCode>
                <c:ptCount val="1"/>
                <c:pt idx="0">
                  <c:v>30.6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Инсулин растворимый</c:v>
                </c:pt>
              </c:strCache>
            </c:strRef>
          </c:tx>
          <c:spPr>
            <a:solidFill>
              <a:schemeClr val="accent5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invertIfNegative val="0"/>
          <c:cat>
            <c:numRef>
              <c:f>Лист1!$A$2</c:f>
              <c:numCache>
                <c:formatCode>\О\с\н\о\в\н\о\й</c:formatCode>
                <c:ptCount val="1"/>
              </c:numCache>
            </c:numRef>
          </c:cat>
          <c:val>
            <c:numRef>
              <c:f>Лист1!$H$2</c:f>
              <c:numCache>
                <c:formatCode>\О\с\н\о\в\н\о\й</c:formatCode>
                <c:ptCount val="1"/>
                <c:pt idx="0">
                  <c:v>25.8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Глибенкламид+Метформин</c:v>
                </c:pt>
              </c:strCache>
            </c:strRef>
          </c:tx>
          <c:spPr>
            <a:solidFill>
              <a:schemeClr val="accent5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invertIfNegative val="0"/>
          <c:cat>
            <c:numRef>
              <c:f>Лист1!$A$2</c:f>
              <c:numCache>
                <c:formatCode>\О\с\н\о\в\н\о\й</c:formatCode>
                <c:ptCount val="1"/>
              </c:numCache>
            </c:numRef>
          </c:cat>
          <c:val>
            <c:numRef>
              <c:f>Лист1!$I$2</c:f>
              <c:numCache>
                <c:formatCode>\О\с\н\о\в\н\о\й</c:formatCode>
                <c:ptCount val="1"/>
                <c:pt idx="0">
                  <c:v>22.7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Инсулин детемир</c:v>
                </c:pt>
              </c:strCache>
            </c:strRef>
          </c:tx>
          <c:spPr>
            <a:solidFill>
              <a:schemeClr val="accent5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invertIfNegative val="0"/>
          <c:cat>
            <c:numRef>
              <c:f>Лист1!$A$2</c:f>
              <c:numCache>
                <c:formatCode>\О\с\н\о\в\н\о\й</c:formatCode>
                <c:ptCount val="1"/>
              </c:numCache>
            </c:numRef>
          </c:cat>
          <c:val>
            <c:numRef>
              <c:f>Лист1!$J$2</c:f>
              <c:numCache>
                <c:formatCode>\О\с\н\о\в\н\о\й</c:formatCode>
                <c:ptCount val="1"/>
                <c:pt idx="0">
                  <c:v>21.5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Ипратропия бромид+Фенотерол</c:v>
                </c:pt>
              </c:strCache>
            </c:strRef>
          </c:tx>
          <c:spPr>
            <a:solidFill>
              <a:schemeClr val="accent5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invertIfNegative val="0"/>
          <c:cat>
            <c:numRef>
              <c:f>Лист1!$A$2</c:f>
              <c:numCache>
                <c:formatCode>\О\с\н\о\в\н\о\й</c:formatCode>
                <c:ptCount val="1"/>
              </c:numCache>
            </c:numRef>
          </c:cat>
          <c:val>
            <c:numRef>
              <c:f>Лист1!$K$2</c:f>
              <c:numCache>
                <c:formatCode>\О\с\н\о\в\н\о\й</c:formatCode>
                <c:ptCount val="1"/>
                <c:pt idx="0">
                  <c:v>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gapDepth val="151"/>
        <c:shape val="pyramid"/>
        <c:axId val="273286672"/>
        <c:axId val="273287064"/>
        <c:axId val="0"/>
      </c:bar3DChart>
      <c:catAx>
        <c:axId val="273286672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crossAx val="273287064"/>
        <c:crosses val="autoZero"/>
        <c:auto val="1"/>
        <c:lblAlgn val="ctr"/>
        <c:lblOffset val="100"/>
        <c:noMultiLvlLbl val="0"/>
      </c:catAx>
      <c:valAx>
        <c:axId val="2732870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73286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694615381718416"/>
                  <c:y val="-0.30049460484106155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80,9%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413627299414941E-2"/>
                  <c:y val="-2.9833770778652669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фарм. организации</c:v>
                </c:pt>
                <c:pt idx="1">
                  <c:v>аптеки ЛПУ</c:v>
                </c:pt>
                <c:pt idx="2">
                  <c:v>аптеки ТТМФ</c:v>
                </c:pt>
              </c:strCache>
            </c:strRef>
          </c:cat>
          <c:val>
            <c:numRef>
              <c:f>Лист1!$B$2:$B$4</c:f>
              <c:numCache>
                <c:formatCode>\О\с\н\о\в\н\о\й</c:formatCode>
                <c:ptCount val="3"/>
                <c:pt idx="0">
                  <c:v>79.3</c:v>
                </c:pt>
                <c:pt idx="1">
                  <c:v>3.9</c:v>
                </c:pt>
                <c:pt idx="2">
                  <c:v>16.8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розничный сегмент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</c:spPr>
          </c:dPt>
          <c:cat>
            <c:numRef>
              <c:f>Лист1!$A$2:$A$3</c:f>
              <c:numCache>
                <c:formatCode>\О\с\н\о\в\н\о\й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935.7</c:v>
                </c:pt>
                <c:pt idx="1">
                  <c:v>999.3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сегмент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/>
            </c:spPr>
          </c:dPt>
          <c:cat>
            <c:numRef>
              <c:f>Лист1!$A$2:$A$3</c:f>
              <c:numCache>
                <c:formatCode>\О\с\н\о\в\н\о\й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\О\с\н\о\в\н\о\й</c:formatCode>
                <c:ptCount val="2"/>
                <c:pt idx="0">
                  <c:v>323</c:v>
                </c:pt>
                <c:pt idx="1">
                  <c:v>338.5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45514600"/>
        <c:axId val="271415328"/>
      </c:barChart>
      <c:catAx>
        <c:axId val="145514600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1415328"/>
        <c:crosses val="autoZero"/>
        <c:auto val="1"/>
        <c:lblAlgn val="ctr"/>
        <c:lblOffset val="100"/>
        <c:noMultiLvlLbl val="0"/>
      </c:catAx>
      <c:valAx>
        <c:axId val="2714153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55146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  <c:txPr>
        <a:bodyPr/>
        <a:lstStyle/>
        <a:p>
          <a:pPr>
            <a:defRPr sz="2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суммовом выражении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836257509849332"/>
                  <c:y val="-8.8893148777119999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65474776306906"/>
                  <c:y val="4.2657214674559969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импортные препараты</c:v>
                </c:pt>
                <c:pt idx="1">
                  <c:v>отечественные препараты</c:v>
                </c:pt>
              </c:strCache>
            </c:str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429487105081191"/>
          <c:y val="0.27606099322297523"/>
          <c:w val="0.39080069047054478"/>
          <c:h val="0.64790301077658041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  <c:txPr>
        <a:bodyPr/>
        <a:lstStyle/>
        <a:p>
          <a:pPr>
            <a:defRPr sz="2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26554519395264E-2"/>
          <c:y val="0.18139027636385072"/>
          <c:w val="0.49977558506449232"/>
          <c:h val="0.676523611959097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натуральных показателях</c:v>
                </c:pt>
              </c:strCache>
            </c:strRef>
          </c:tx>
          <c:dPt>
            <c:idx val="0"/>
            <c:bubble3D val="0"/>
            <c:explosion val="15"/>
          </c:dPt>
          <c:dPt>
            <c:idx val="1"/>
            <c:bubble3D val="0"/>
            <c:explosion val="24"/>
          </c:dPt>
          <c:dLbls>
            <c:dLbl>
              <c:idx val="0"/>
              <c:layout>
                <c:manualLayout>
                  <c:x val="-0.11684871658441789"/>
                  <c:y val="2.33787961097837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444977157686839"/>
                  <c:y val="-8.107792210913951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импортные препараты</c:v>
                </c:pt>
                <c:pt idx="1">
                  <c:v>отечественные препараты</c:v>
                </c:pt>
              </c:strCache>
            </c:str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572870766948504"/>
          <c:y val="0.24666278576756778"/>
          <c:w val="0.38350508380213083"/>
          <c:h val="0.6482298750431239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 sz="1803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7324898490252822"/>
          <c:y val="1.6789663693457038E-3"/>
        </c:manualLayout>
      </c:layout>
      <c:overlay val="0"/>
      <c:spPr>
        <a:noFill/>
        <a:ln w="2120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584487075460155E-2"/>
          <c:y val="0.31938961561750551"/>
          <c:w val="0.71883761281426262"/>
          <c:h val="0.313333949350894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explosion val="20"/>
          <c:dPt>
            <c:idx val="0"/>
            <c:bubble3D val="0"/>
            <c:explosion val="1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бюджет здравоохранения РТ</c:v>
                </c:pt>
                <c:pt idx="1">
                  <c:v>объем финансирования госпитального сегмента</c:v>
                </c:pt>
              </c:strCache>
            </c:str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80.7</c:v>
                </c:pt>
                <c:pt idx="1">
                  <c:v>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1202">
          <a:noFill/>
        </a:ln>
      </c:spPr>
    </c:plotArea>
    <c:plotVisOnly val="1"/>
    <c:dispBlanksAs val="zero"/>
    <c:showDLblsOverMax val="0"/>
  </c:chart>
  <c:txPr>
    <a:bodyPr/>
    <a:lstStyle/>
    <a:p>
      <a:pPr>
        <a:defRPr sz="150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количественном выражении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93412784514814E-3"/>
          <c:y val="0.24720495908617868"/>
          <c:w val="0.93194491874067409"/>
          <c:h val="0.6033309224145162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количественном выражении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1148494043840729E-2"/>
                  <c:y val="-6.478871962072241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38,7%</a:t>
                    </a:r>
                    <a:endParaRPr lang="en-US" sz="20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840715060633327E-2"/>
                  <c:y val="-4.319247974714827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2,3%</a:t>
                    </a:r>
                    <a:endParaRPr lang="en-US" sz="20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\О\с\н\о\в\н\о\й</c:formatCode>
                <c:ptCount val="2"/>
                <c:pt idx="0">
                  <c:v>2014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38.700000000000003</c:v>
                </c:pt>
                <c:pt idx="1">
                  <c:v>2.2999999999999998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741688"/>
        <c:axId val="171742080"/>
      </c:lineChart>
      <c:catAx>
        <c:axId val="171741688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1742080"/>
        <c:crosses val="autoZero"/>
        <c:auto val="1"/>
        <c:lblAlgn val="ctr"/>
        <c:lblOffset val="100"/>
        <c:noMultiLvlLbl val="0"/>
      </c:catAx>
      <c:valAx>
        <c:axId val="171742080"/>
        <c:scaling>
          <c:orientation val="minMax"/>
        </c:scaling>
        <c:delete val="1"/>
        <c:axPos val="l"/>
        <c:majorGridlines/>
        <c:numFmt formatCode="\О\с\н\о\в\н\о\й" sourceLinked="1"/>
        <c:majorTickMark val="out"/>
        <c:minorTickMark val="none"/>
        <c:tickLblPos val="nextTo"/>
        <c:crossAx val="171741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суммовом выражении</a:t>
            </a:r>
          </a:p>
        </c:rich>
      </c:tx>
      <c:layout>
        <c:manualLayout>
          <c:xMode val="edge"/>
          <c:yMode val="edge"/>
          <c:x val="0.19378226052484468"/>
          <c:y val="1.87499999999999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суммовом выражении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0358196531955004"/>
                  <c:y val="-5.62880720109113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20,3%</a:t>
                    </a:r>
                    <a:endParaRPr lang="en-US" sz="20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9805030481622E-2"/>
                  <c:y val="-4.1277919474668301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5,9%</a:t>
                    </a:r>
                    <a:endParaRPr lang="en-US" sz="20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Лист1!$A$2:$A$3</c:f>
              <c:numCache>
                <c:formatCode>\О\с\н\о\в\н\о\й</c:formatCode>
                <c:ptCount val="2"/>
                <c:pt idx="0">
                  <c:v>2014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20.3</c:v>
                </c:pt>
                <c:pt idx="1">
                  <c:v>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742864"/>
        <c:axId val="171743256"/>
      </c:lineChart>
      <c:catAx>
        <c:axId val="171742864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1743256"/>
        <c:crosses val="autoZero"/>
        <c:auto val="1"/>
        <c:lblAlgn val="ctr"/>
        <c:lblOffset val="100"/>
        <c:noMultiLvlLbl val="0"/>
      </c:catAx>
      <c:valAx>
        <c:axId val="171743256"/>
        <c:scaling>
          <c:orientation val="minMax"/>
        </c:scaling>
        <c:delete val="1"/>
        <c:axPos val="l"/>
        <c:majorGridlines/>
        <c:numFmt formatCode="\О\с\н\о\в\н\о\й" sourceLinked="1"/>
        <c:majorTickMark val="out"/>
        <c:minorTickMark val="none"/>
        <c:tickLblPos val="nextTo"/>
        <c:crossAx val="17174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4722676073708421E-2"/>
                  <c:y val="-6.25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\О\с\н\о\в\н\о\й</c:formatCode>
                <c:ptCount val="2"/>
                <c:pt idx="0">
                  <c:v>2014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237</c:v>
                </c:pt>
                <c:pt idx="1">
                  <c:v>277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744040"/>
        <c:axId val="170271912"/>
      </c:lineChart>
      <c:catAx>
        <c:axId val="171744040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0271912"/>
        <c:crosses val="autoZero"/>
        <c:auto val="1"/>
        <c:lblAlgn val="ctr"/>
        <c:lblOffset val="100"/>
        <c:noMultiLvlLbl val="0"/>
      </c:catAx>
      <c:valAx>
        <c:axId val="170271912"/>
        <c:scaling>
          <c:orientation val="minMax"/>
        </c:scaling>
        <c:delete val="1"/>
        <c:axPos val="l"/>
        <c:majorGridlines/>
        <c:numFmt formatCode="\О\с\н\о\в\н\о\й" sourceLinked="1"/>
        <c:majorTickMark val="out"/>
        <c:minorTickMark val="none"/>
        <c:tickLblPos val="nextTo"/>
        <c:crossAx val="171744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 w="3175"/>
      </c:spPr>
    </c:sideWall>
    <c:backWall>
      <c:thickness val="0"/>
      <c:spPr>
        <a:ln w="3175"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аптечные учреждения, в т.ч.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269168160059509E-2"/>
                  <c:y val="-1.87499999999999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018761200446334E-3"/>
                  <c:y val="-4.3749999999999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345840800297547E-3"/>
                  <c:y val="-3.1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1791</c:v>
                </c:pt>
                <c:pt idx="1">
                  <c:v>1817</c:v>
                </c:pt>
                <c:pt idx="2">
                  <c:v>1942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аптеки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70106220081827E-2"/>
                  <c:y val="-3.1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336460200074387E-2"/>
                  <c:y val="-2.18750000000000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937398260096703E-2"/>
                  <c:y val="-2.8125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869</c:v>
                </c:pt>
                <c:pt idx="1">
                  <c:v>855</c:v>
                </c:pt>
                <c:pt idx="2">
                  <c:v>869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273872"/>
        <c:axId val="170274264"/>
        <c:axId val="0"/>
      </c:bar3DChart>
      <c:catAx>
        <c:axId val="17027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0274264"/>
        <c:crosses val="autoZero"/>
        <c:auto val="1"/>
        <c:lblAlgn val="ctr"/>
        <c:lblOffset val="100"/>
        <c:noMultiLvlLbl val="0"/>
      </c:catAx>
      <c:valAx>
        <c:axId val="170274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02738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27D91-EC05-4691-AFCF-2332FA26273B}" type="doc">
      <dgm:prSet loTypeId="urn:microsoft.com/office/officeart/2005/8/layout/radial4" loCatId="relationship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09679AB-0FA1-4018-BB48-A02E4B7818A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3,46 млрд. рублей</a:t>
          </a:r>
          <a:endParaRPr lang="ru-RU" sz="2400" dirty="0">
            <a:latin typeface="Bookman Old Style" pitchFamily="18" charset="0"/>
          </a:endParaRPr>
        </a:p>
      </dgm:t>
    </dgm:pt>
    <dgm:pt modelId="{CC9CFEEA-70A2-4D89-81CD-DB08DC4F4C8F}" type="parTrans" cxnId="{3AAB9802-C7E7-4697-BCA6-5571439882DB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4590F0A5-B10F-42B4-A699-B209E1B02C02}" type="sibTrans" cxnId="{3AAB9802-C7E7-4697-BCA6-5571439882DB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1229E33B-9ED0-48E0-887F-CB8393E303C9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Национальный календарь профилактических прививок</a:t>
          </a:r>
        </a:p>
        <a:p>
          <a:r>
            <a:rPr lang="ru-RU" sz="1800" b="0" dirty="0" smtClean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0,315 млрд. рублей</a:t>
          </a:r>
          <a:endParaRPr lang="ru-RU" sz="1800" b="0" dirty="0">
            <a:latin typeface="Bookman Old Style" pitchFamily="18" charset="0"/>
          </a:endParaRPr>
        </a:p>
      </dgm:t>
    </dgm:pt>
    <dgm:pt modelId="{0B0284BB-4A01-4F4D-A1D7-0E0265E9BE81}" type="parTrans" cxnId="{C0CB4055-FB28-4B8F-8279-1E726EBC3B1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0D53D255-69D2-4F11-ABC7-9893BE572FB0}" type="sibTrans" cxnId="{C0CB4055-FB28-4B8F-8279-1E726EBC3B1E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2C84F614-F159-4D5D-A819-83EFAE6227DE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b="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ОНЛС</a:t>
          </a:r>
        </a:p>
        <a:p>
          <a:endParaRPr lang="ru-RU" sz="2000" b="0" dirty="0" smtClean="0">
            <a:latin typeface="Bookman Old Style" pitchFamily="18" charset="0"/>
            <a:cs typeface="Times New Roman" pitchFamily="18" charset="0"/>
          </a:endParaRPr>
        </a:p>
        <a:p>
          <a:r>
            <a:rPr lang="ru-RU" sz="2000" b="0" dirty="0" smtClean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1,452 млрд. рублей</a:t>
          </a:r>
          <a:endParaRPr lang="ru-RU" sz="2000" b="0" dirty="0">
            <a:latin typeface="Bookman Old Style" pitchFamily="18" charset="0"/>
          </a:endParaRPr>
        </a:p>
      </dgm:t>
    </dgm:pt>
    <dgm:pt modelId="{A1FF19A9-B3A6-433F-9A66-ECF284FB2647}" type="parTrans" cxnId="{0196D07E-D1EA-49CF-824E-F9E60B11B73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1F5C24E6-3BFB-4040-96AB-B0D8EB0E2ED5}" type="sibTrans" cxnId="{0196D07E-D1EA-49CF-824E-F9E60B11B732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5CB7FC7B-70E0-4C73-BAA2-8C41876EAF91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b="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7 ВЗН</a:t>
          </a:r>
        </a:p>
        <a:p>
          <a:endParaRPr lang="ru-RU" sz="2000" b="0" dirty="0" smtClean="0">
            <a:latin typeface="Bookman Old Style" pitchFamily="18" charset="0"/>
            <a:cs typeface="Times New Roman" pitchFamily="18" charset="0"/>
          </a:endParaRPr>
        </a:p>
        <a:p>
          <a:r>
            <a:rPr lang="ru-RU" sz="2000" b="0" dirty="0" smtClean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1,21 млрд. рублей</a:t>
          </a:r>
          <a:endParaRPr lang="ru-RU" sz="2000" b="0" dirty="0">
            <a:latin typeface="Bookman Old Style" pitchFamily="18" charset="0"/>
          </a:endParaRPr>
        </a:p>
      </dgm:t>
    </dgm:pt>
    <dgm:pt modelId="{A7A53B54-B674-44E7-8A0D-35AFA59FCC10}" type="parTrans" cxnId="{1791B9B7-5BAE-407F-8D44-CE6BDD48FF35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CA51E548-A865-492F-83CC-8A9D5831496F}" type="sibTrans" cxnId="{1791B9B7-5BAE-407F-8D44-CE6BDD48FF35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AF9C7DAF-E92B-4B19-9A69-0B69B69D65E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b="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«Туберкулез», «Антиретровирусные препараты»</a:t>
          </a:r>
        </a:p>
        <a:p>
          <a:r>
            <a:rPr lang="ru-RU" sz="1400" b="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 0</a:t>
          </a:r>
          <a:r>
            <a:rPr lang="ru-RU" sz="1400" b="0" dirty="0" smtClean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,486 млрд. рублей</a:t>
          </a:r>
          <a:endParaRPr lang="ru-RU" sz="1400" b="0" dirty="0">
            <a:latin typeface="Bookman Old Style" pitchFamily="18" charset="0"/>
          </a:endParaRPr>
        </a:p>
      </dgm:t>
    </dgm:pt>
    <dgm:pt modelId="{6C45D020-0E6F-40E3-9EEC-F7F2359A8A5F}" type="parTrans" cxnId="{C95EAAAF-3B20-41BC-A119-031293DCAAD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922EF647-E6D5-4F52-A2DC-2401F126EB3E}" type="sibTrans" cxnId="{C95EAAAF-3B20-41BC-A119-031293DCAAD3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3FE2A677-568C-4ABB-A6B4-6D9CC6CB10B1}" type="pres">
      <dgm:prSet presAssocID="{67527D91-EC05-4691-AFCF-2332FA2627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04DDA0-CF77-4776-BCDE-E05B275EAB79}" type="pres">
      <dgm:prSet presAssocID="{909679AB-0FA1-4018-BB48-A02E4B7818A3}" presName="centerShape" presStyleLbl="node0" presStyleIdx="0" presStyleCnt="1" custScaleX="116906" custScaleY="69479" custLinFactNeighborX="0" custLinFactNeighborY="-5208"/>
      <dgm:spPr/>
      <dgm:t>
        <a:bodyPr/>
        <a:lstStyle/>
        <a:p>
          <a:endParaRPr lang="ru-RU"/>
        </a:p>
      </dgm:t>
    </dgm:pt>
    <dgm:pt modelId="{0C23A9C5-5AF5-433A-8600-99E1B39F3B37}" type="pres">
      <dgm:prSet presAssocID="{0B0284BB-4A01-4F4D-A1D7-0E0265E9BE81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7E05024F-CE1F-4913-8937-49626FA6A4CE}" type="pres">
      <dgm:prSet presAssocID="{1229E33B-9ED0-48E0-887F-CB8393E303C9}" presName="node" presStyleLbl="node1" presStyleIdx="0" presStyleCnt="4" custScaleX="106503" custRadScaleRad="112652" custRadScaleInc="-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1BBC4-A90D-4E2F-812D-CEC173FDA719}" type="pres">
      <dgm:prSet presAssocID="{A1FF19A9-B3A6-433F-9A66-ECF284FB2647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988AFB37-C634-4A77-BEFF-08A0110E7C51}" type="pres">
      <dgm:prSet presAssocID="{2C84F614-F159-4D5D-A819-83EFAE6227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2792D-1AC0-4F69-8DDA-7712F971F95F}" type="pres">
      <dgm:prSet presAssocID="{A7A53B54-B674-44E7-8A0D-35AFA59FCC10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79C7E227-B172-4616-A593-DDA0E3A84CD0}" type="pres">
      <dgm:prSet presAssocID="{5CB7FC7B-70E0-4C73-BAA2-8C41876EAF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0652A-68BC-46FE-9150-5389C380E665}" type="pres">
      <dgm:prSet presAssocID="{6C45D020-0E6F-40E3-9EEC-F7F2359A8A5F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F6380B0B-A366-4A0E-89BC-57B18F9864C9}" type="pres">
      <dgm:prSet presAssocID="{AF9C7DAF-E92B-4B19-9A69-0B69B69D65E5}" presName="node" presStyleLbl="node1" presStyleIdx="3" presStyleCnt="4" custScaleX="111361" custRadScaleRad="113902" custRadScaleInc="2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6D07E-D1EA-49CF-824E-F9E60B11B732}" srcId="{909679AB-0FA1-4018-BB48-A02E4B7818A3}" destId="{2C84F614-F159-4D5D-A819-83EFAE6227DE}" srcOrd="1" destOrd="0" parTransId="{A1FF19A9-B3A6-433F-9A66-ECF284FB2647}" sibTransId="{1F5C24E6-3BFB-4040-96AB-B0D8EB0E2ED5}"/>
    <dgm:cxn modelId="{15971FE7-07B4-4FAE-B1BB-D218C809150B}" type="presOf" srcId="{5CB7FC7B-70E0-4C73-BAA2-8C41876EAF91}" destId="{79C7E227-B172-4616-A593-DDA0E3A84CD0}" srcOrd="0" destOrd="0" presId="urn:microsoft.com/office/officeart/2005/8/layout/radial4"/>
    <dgm:cxn modelId="{3AAB9802-C7E7-4697-BCA6-5571439882DB}" srcId="{67527D91-EC05-4691-AFCF-2332FA26273B}" destId="{909679AB-0FA1-4018-BB48-A02E4B7818A3}" srcOrd="0" destOrd="0" parTransId="{CC9CFEEA-70A2-4D89-81CD-DB08DC4F4C8F}" sibTransId="{4590F0A5-B10F-42B4-A699-B209E1B02C02}"/>
    <dgm:cxn modelId="{C0CB4055-FB28-4B8F-8279-1E726EBC3B1E}" srcId="{909679AB-0FA1-4018-BB48-A02E4B7818A3}" destId="{1229E33B-9ED0-48E0-887F-CB8393E303C9}" srcOrd="0" destOrd="0" parTransId="{0B0284BB-4A01-4F4D-A1D7-0E0265E9BE81}" sibTransId="{0D53D255-69D2-4F11-ABC7-9893BE572FB0}"/>
    <dgm:cxn modelId="{2327450E-2227-4CB2-A631-077F985DB13A}" type="presOf" srcId="{6C45D020-0E6F-40E3-9EEC-F7F2359A8A5F}" destId="{B190652A-68BC-46FE-9150-5389C380E665}" srcOrd="0" destOrd="0" presId="urn:microsoft.com/office/officeart/2005/8/layout/radial4"/>
    <dgm:cxn modelId="{01BDC9DF-4553-43F8-B9C0-07CF390C7BD4}" type="presOf" srcId="{A7A53B54-B674-44E7-8A0D-35AFA59FCC10}" destId="{2842792D-1AC0-4F69-8DDA-7712F971F95F}" srcOrd="0" destOrd="0" presId="urn:microsoft.com/office/officeart/2005/8/layout/radial4"/>
    <dgm:cxn modelId="{6211206B-747B-47DC-BF67-0960ADA87218}" type="presOf" srcId="{A1FF19A9-B3A6-433F-9A66-ECF284FB2647}" destId="{B641BBC4-A90D-4E2F-812D-CEC173FDA719}" srcOrd="0" destOrd="0" presId="urn:microsoft.com/office/officeart/2005/8/layout/radial4"/>
    <dgm:cxn modelId="{DA0ABCFB-4A7D-4F2A-9C44-29146E6DCB10}" type="presOf" srcId="{0B0284BB-4A01-4F4D-A1D7-0E0265E9BE81}" destId="{0C23A9C5-5AF5-433A-8600-99E1B39F3B37}" srcOrd="0" destOrd="0" presId="urn:microsoft.com/office/officeart/2005/8/layout/radial4"/>
    <dgm:cxn modelId="{C95EAAAF-3B20-41BC-A119-031293DCAAD3}" srcId="{909679AB-0FA1-4018-BB48-A02E4B7818A3}" destId="{AF9C7DAF-E92B-4B19-9A69-0B69B69D65E5}" srcOrd="3" destOrd="0" parTransId="{6C45D020-0E6F-40E3-9EEC-F7F2359A8A5F}" sibTransId="{922EF647-E6D5-4F52-A2DC-2401F126EB3E}"/>
    <dgm:cxn modelId="{C715DE2E-50D0-4087-863C-D7A2A95AE935}" type="presOf" srcId="{909679AB-0FA1-4018-BB48-A02E4B7818A3}" destId="{6504DDA0-CF77-4776-BCDE-E05B275EAB79}" srcOrd="0" destOrd="0" presId="urn:microsoft.com/office/officeart/2005/8/layout/radial4"/>
    <dgm:cxn modelId="{CC073820-5CB6-4B18-8766-F6BE48CE6E5D}" type="presOf" srcId="{1229E33B-9ED0-48E0-887F-CB8393E303C9}" destId="{7E05024F-CE1F-4913-8937-49626FA6A4CE}" srcOrd="0" destOrd="0" presId="urn:microsoft.com/office/officeart/2005/8/layout/radial4"/>
    <dgm:cxn modelId="{1791B9B7-5BAE-407F-8D44-CE6BDD48FF35}" srcId="{909679AB-0FA1-4018-BB48-A02E4B7818A3}" destId="{5CB7FC7B-70E0-4C73-BAA2-8C41876EAF91}" srcOrd="2" destOrd="0" parTransId="{A7A53B54-B674-44E7-8A0D-35AFA59FCC10}" sibTransId="{CA51E548-A865-492F-83CC-8A9D5831496F}"/>
    <dgm:cxn modelId="{60B9EB13-CE46-4AE4-A2D4-9FA96B5EDA92}" type="presOf" srcId="{67527D91-EC05-4691-AFCF-2332FA26273B}" destId="{3FE2A677-568C-4ABB-A6B4-6D9CC6CB10B1}" srcOrd="0" destOrd="0" presId="urn:microsoft.com/office/officeart/2005/8/layout/radial4"/>
    <dgm:cxn modelId="{BC773EC9-D925-439C-B5AA-F99F572DCE12}" type="presOf" srcId="{2C84F614-F159-4D5D-A819-83EFAE6227DE}" destId="{988AFB37-C634-4A77-BEFF-08A0110E7C51}" srcOrd="0" destOrd="0" presId="urn:microsoft.com/office/officeart/2005/8/layout/radial4"/>
    <dgm:cxn modelId="{A030EF11-6EEA-4315-9AA0-7B4ADA9212CC}" type="presOf" srcId="{AF9C7DAF-E92B-4B19-9A69-0B69B69D65E5}" destId="{F6380B0B-A366-4A0E-89BC-57B18F9864C9}" srcOrd="0" destOrd="0" presId="urn:microsoft.com/office/officeart/2005/8/layout/radial4"/>
    <dgm:cxn modelId="{FA075730-1390-48A6-9F79-DD8DE1C309E9}" type="presParOf" srcId="{3FE2A677-568C-4ABB-A6B4-6D9CC6CB10B1}" destId="{6504DDA0-CF77-4776-BCDE-E05B275EAB79}" srcOrd="0" destOrd="0" presId="urn:microsoft.com/office/officeart/2005/8/layout/radial4"/>
    <dgm:cxn modelId="{C4C62B79-2A62-4D50-988E-21E258A6BB9A}" type="presParOf" srcId="{3FE2A677-568C-4ABB-A6B4-6D9CC6CB10B1}" destId="{0C23A9C5-5AF5-433A-8600-99E1B39F3B37}" srcOrd="1" destOrd="0" presId="urn:microsoft.com/office/officeart/2005/8/layout/radial4"/>
    <dgm:cxn modelId="{44214254-596D-4CF9-8E3F-281A89E2FEE6}" type="presParOf" srcId="{3FE2A677-568C-4ABB-A6B4-6D9CC6CB10B1}" destId="{7E05024F-CE1F-4913-8937-49626FA6A4CE}" srcOrd="2" destOrd="0" presId="urn:microsoft.com/office/officeart/2005/8/layout/radial4"/>
    <dgm:cxn modelId="{1DA7DB48-212D-4728-A5A9-3A9910EF6952}" type="presParOf" srcId="{3FE2A677-568C-4ABB-A6B4-6D9CC6CB10B1}" destId="{B641BBC4-A90D-4E2F-812D-CEC173FDA719}" srcOrd="3" destOrd="0" presId="urn:microsoft.com/office/officeart/2005/8/layout/radial4"/>
    <dgm:cxn modelId="{87B8B491-B548-40BD-BFC8-37CFF24F0CD6}" type="presParOf" srcId="{3FE2A677-568C-4ABB-A6B4-6D9CC6CB10B1}" destId="{988AFB37-C634-4A77-BEFF-08A0110E7C51}" srcOrd="4" destOrd="0" presId="urn:microsoft.com/office/officeart/2005/8/layout/radial4"/>
    <dgm:cxn modelId="{68FDCF6F-5746-4BA8-A3DC-3F5C185DB8C5}" type="presParOf" srcId="{3FE2A677-568C-4ABB-A6B4-6D9CC6CB10B1}" destId="{2842792D-1AC0-4F69-8DDA-7712F971F95F}" srcOrd="5" destOrd="0" presId="urn:microsoft.com/office/officeart/2005/8/layout/radial4"/>
    <dgm:cxn modelId="{C32A0959-4614-48F8-B793-7E75B6EF42C7}" type="presParOf" srcId="{3FE2A677-568C-4ABB-A6B4-6D9CC6CB10B1}" destId="{79C7E227-B172-4616-A593-DDA0E3A84CD0}" srcOrd="6" destOrd="0" presId="urn:microsoft.com/office/officeart/2005/8/layout/radial4"/>
    <dgm:cxn modelId="{716B6A96-3DD6-43D8-88CB-1DF8D4AFA7A4}" type="presParOf" srcId="{3FE2A677-568C-4ABB-A6B4-6D9CC6CB10B1}" destId="{B190652A-68BC-46FE-9150-5389C380E665}" srcOrd="7" destOrd="0" presId="urn:microsoft.com/office/officeart/2005/8/layout/radial4"/>
    <dgm:cxn modelId="{02AB5892-E739-4245-9C13-72466A495DBF}" type="presParOf" srcId="{3FE2A677-568C-4ABB-A6B4-6D9CC6CB10B1}" destId="{F6380B0B-A366-4A0E-89BC-57B18F9864C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78934-FD05-4CF0-9150-02978C33BA3A}" type="doc">
      <dgm:prSet loTypeId="urn:microsoft.com/office/officeart/2005/8/layout/orgChart1" loCatId="hierarchy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2AF7E97-63EF-481C-BF25-33995FF3D3D7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/>
            <a:t>5133</a:t>
          </a:r>
          <a:endParaRPr lang="ru-RU" dirty="0"/>
        </a:p>
      </dgm:t>
    </dgm:pt>
    <dgm:pt modelId="{EBCC7C35-6761-4F70-8E75-1AA6C7196117}" type="parTrans" cxnId="{C05E616C-CD4E-4C52-90B1-0A02B29DC8E4}">
      <dgm:prSet/>
      <dgm:spPr/>
      <dgm:t>
        <a:bodyPr/>
        <a:lstStyle/>
        <a:p>
          <a:endParaRPr lang="ru-RU"/>
        </a:p>
      </dgm:t>
    </dgm:pt>
    <dgm:pt modelId="{956EF0E0-E804-405A-A32B-7E510C15488F}" type="sibTrans" cxnId="{C05E616C-CD4E-4C52-90B1-0A02B29DC8E4}">
      <dgm:prSet/>
      <dgm:spPr/>
      <dgm:t>
        <a:bodyPr/>
        <a:lstStyle/>
        <a:p>
          <a:endParaRPr lang="ru-RU"/>
        </a:p>
      </dgm:t>
    </dgm:pt>
    <dgm:pt modelId="{D79AE4D9-5135-46D9-9E9C-0538D66D316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Провизоры  </a:t>
          </a:r>
          <a:r>
            <a:rPr lang="ru-RU" b="1" dirty="0" smtClean="0"/>
            <a:t>1534</a:t>
          </a:r>
          <a:endParaRPr lang="ru-RU" dirty="0"/>
        </a:p>
      </dgm:t>
    </dgm:pt>
    <dgm:pt modelId="{B7F530F0-6336-4928-AD7D-B59F53B5BD86}" type="parTrans" cxnId="{4EAEA9FD-3BB4-42E0-928E-63BC331CE8B8}">
      <dgm:prSet/>
      <dgm:spPr/>
      <dgm:t>
        <a:bodyPr/>
        <a:lstStyle/>
        <a:p>
          <a:endParaRPr lang="ru-RU"/>
        </a:p>
      </dgm:t>
    </dgm:pt>
    <dgm:pt modelId="{EED5C3FB-F323-490C-8515-234621E13F97}" type="sibTrans" cxnId="{4EAEA9FD-3BB4-42E0-928E-63BC331CE8B8}">
      <dgm:prSet/>
      <dgm:spPr/>
      <dgm:t>
        <a:bodyPr/>
        <a:lstStyle/>
        <a:p>
          <a:endParaRPr lang="ru-RU"/>
        </a:p>
      </dgm:t>
    </dgm:pt>
    <dgm:pt modelId="{175B4AC3-13AB-47AF-AB1D-30D2A166C766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Фармацевты  </a:t>
          </a:r>
          <a:r>
            <a:rPr lang="ru-RU" b="1" dirty="0" smtClean="0"/>
            <a:t>3599</a:t>
          </a:r>
          <a:endParaRPr lang="ru-RU" b="1" dirty="0"/>
        </a:p>
      </dgm:t>
    </dgm:pt>
    <dgm:pt modelId="{FB28BC46-85AD-4290-AC11-58CC9207281D}" type="parTrans" cxnId="{2C892779-3446-4A8C-B4D0-0449B244CE26}">
      <dgm:prSet/>
      <dgm:spPr/>
      <dgm:t>
        <a:bodyPr/>
        <a:lstStyle/>
        <a:p>
          <a:endParaRPr lang="ru-RU"/>
        </a:p>
      </dgm:t>
    </dgm:pt>
    <dgm:pt modelId="{9D20B7F8-B611-45DA-B533-1586DF27B472}" type="sibTrans" cxnId="{2C892779-3446-4A8C-B4D0-0449B244CE26}">
      <dgm:prSet/>
      <dgm:spPr/>
      <dgm:t>
        <a:bodyPr/>
        <a:lstStyle/>
        <a:p>
          <a:endParaRPr lang="ru-RU"/>
        </a:p>
      </dgm:t>
    </dgm:pt>
    <dgm:pt modelId="{F1F1C068-0E49-49F2-A8BF-1251600BD347}" type="pres">
      <dgm:prSet presAssocID="{6A578934-FD05-4CF0-9150-02978C33BA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1D8108-EE5C-440C-A2FC-C91801873E33}" type="pres">
      <dgm:prSet presAssocID="{02AF7E97-63EF-481C-BF25-33995FF3D3D7}" presName="hierRoot1" presStyleCnt="0">
        <dgm:presLayoutVars>
          <dgm:hierBranch val="init"/>
        </dgm:presLayoutVars>
      </dgm:prSet>
      <dgm:spPr/>
    </dgm:pt>
    <dgm:pt modelId="{1A0F2E24-E2B5-4DE3-9F93-64F75A7BE149}" type="pres">
      <dgm:prSet presAssocID="{02AF7E97-63EF-481C-BF25-33995FF3D3D7}" presName="rootComposite1" presStyleCnt="0"/>
      <dgm:spPr/>
    </dgm:pt>
    <dgm:pt modelId="{ED3D9D80-E2E4-4351-971A-2C699C918300}" type="pres">
      <dgm:prSet presAssocID="{02AF7E97-63EF-481C-BF25-33995FF3D3D7}" presName="rootText1" presStyleLbl="node0" presStyleIdx="0" presStyleCnt="1" custLinFactNeighborX="-37" custLinFactNeighborY="-7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6795F6-BD96-4087-9205-E4370AB5732F}" type="pres">
      <dgm:prSet presAssocID="{02AF7E97-63EF-481C-BF25-33995FF3D3D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EC607E9-5022-4E8A-AC19-D54D8C71D800}" type="pres">
      <dgm:prSet presAssocID="{02AF7E97-63EF-481C-BF25-33995FF3D3D7}" presName="hierChild2" presStyleCnt="0"/>
      <dgm:spPr/>
    </dgm:pt>
    <dgm:pt modelId="{5469CC5C-A264-4A84-B4CA-2ACA7D9EDA65}" type="pres">
      <dgm:prSet presAssocID="{B7F530F0-6336-4928-AD7D-B59F53B5BD8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F7DD36E-85C4-4735-BB2F-D78FC6EF037E}" type="pres">
      <dgm:prSet presAssocID="{D79AE4D9-5135-46D9-9E9C-0538D66D316D}" presName="hierRoot2" presStyleCnt="0">
        <dgm:presLayoutVars>
          <dgm:hierBranch val="init"/>
        </dgm:presLayoutVars>
      </dgm:prSet>
      <dgm:spPr/>
    </dgm:pt>
    <dgm:pt modelId="{0FC333AD-CA06-420D-AB3F-F7AD18249406}" type="pres">
      <dgm:prSet presAssocID="{D79AE4D9-5135-46D9-9E9C-0538D66D316D}" presName="rootComposite" presStyleCnt="0"/>
      <dgm:spPr/>
    </dgm:pt>
    <dgm:pt modelId="{88BE5ACB-7793-4C3E-AECC-1EE342056C6C}" type="pres">
      <dgm:prSet presAssocID="{D79AE4D9-5135-46D9-9E9C-0538D66D316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C10DE8-B3DD-43F7-85E9-765F045DD6EF}" type="pres">
      <dgm:prSet presAssocID="{D79AE4D9-5135-46D9-9E9C-0538D66D316D}" presName="rootConnector" presStyleLbl="node2" presStyleIdx="0" presStyleCnt="2"/>
      <dgm:spPr/>
      <dgm:t>
        <a:bodyPr/>
        <a:lstStyle/>
        <a:p>
          <a:endParaRPr lang="ru-RU"/>
        </a:p>
      </dgm:t>
    </dgm:pt>
    <dgm:pt modelId="{D3075295-F2C4-4E1B-853D-CED618905064}" type="pres">
      <dgm:prSet presAssocID="{D79AE4D9-5135-46D9-9E9C-0538D66D316D}" presName="hierChild4" presStyleCnt="0"/>
      <dgm:spPr/>
    </dgm:pt>
    <dgm:pt modelId="{AED3E6A0-B54B-4731-979B-A868B5D803EB}" type="pres">
      <dgm:prSet presAssocID="{D79AE4D9-5135-46D9-9E9C-0538D66D316D}" presName="hierChild5" presStyleCnt="0"/>
      <dgm:spPr/>
    </dgm:pt>
    <dgm:pt modelId="{A6D3406D-A612-4F99-9B07-E02B713B3435}" type="pres">
      <dgm:prSet presAssocID="{FB28BC46-85AD-4290-AC11-58CC9207281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B673E6E-34BD-4053-A676-F0E41A8EC1E2}" type="pres">
      <dgm:prSet presAssocID="{175B4AC3-13AB-47AF-AB1D-30D2A166C766}" presName="hierRoot2" presStyleCnt="0">
        <dgm:presLayoutVars>
          <dgm:hierBranch val="init"/>
        </dgm:presLayoutVars>
      </dgm:prSet>
      <dgm:spPr/>
    </dgm:pt>
    <dgm:pt modelId="{A2B48D28-B872-4252-B605-E06588E4FF11}" type="pres">
      <dgm:prSet presAssocID="{175B4AC3-13AB-47AF-AB1D-30D2A166C766}" presName="rootComposite" presStyleCnt="0"/>
      <dgm:spPr/>
    </dgm:pt>
    <dgm:pt modelId="{B5739C67-4332-41C9-99C1-1D45FC102AB3}" type="pres">
      <dgm:prSet presAssocID="{175B4AC3-13AB-47AF-AB1D-30D2A166C76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53E352-1A34-4AB5-86F0-D28C88B7FF8C}" type="pres">
      <dgm:prSet presAssocID="{175B4AC3-13AB-47AF-AB1D-30D2A166C766}" presName="rootConnector" presStyleLbl="node2" presStyleIdx="1" presStyleCnt="2"/>
      <dgm:spPr/>
      <dgm:t>
        <a:bodyPr/>
        <a:lstStyle/>
        <a:p>
          <a:endParaRPr lang="ru-RU"/>
        </a:p>
      </dgm:t>
    </dgm:pt>
    <dgm:pt modelId="{A16F19FF-9368-4895-AB5C-666C336FD0E0}" type="pres">
      <dgm:prSet presAssocID="{175B4AC3-13AB-47AF-AB1D-30D2A166C766}" presName="hierChild4" presStyleCnt="0"/>
      <dgm:spPr/>
    </dgm:pt>
    <dgm:pt modelId="{136F7538-846A-4C63-9B25-845449A8E78D}" type="pres">
      <dgm:prSet presAssocID="{175B4AC3-13AB-47AF-AB1D-30D2A166C766}" presName="hierChild5" presStyleCnt="0"/>
      <dgm:spPr/>
    </dgm:pt>
    <dgm:pt modelId="{68712661-1302-483F-B0F0-24C8B43F733D}" type="pres">
      <dgm:prSet presAssocID="{02AF7E97-63EF-481C-BF25-33995FF3D3D7}" presName="hierChild3" presStyleCnt="0"/>
      <dgm:spPr/>
    </dgm:pt>
  </dgm:ptLst>
  <dgm:cxnLst>
    <dgm:cxn modelId="{A13C26B3-6965-4228-8A2D-C760D8CF1C46}" type="presOf" srcId="{175B4AC3-13AB-47AF-AB1D-30D2A166C766}" destId="{C953E352-1A34-4AB5-86F0-D28C88B7FF8C}" srcOrd="1" destOrd="0" presId="urn:microsoft.com/office/officeart/2005/8/layout/orgChart1"/>
    <dgm:cxn modelId="{C05E616C-CD4E-4C52-90B1-0A02B29DC8E4}" srcId="{6A578934-FD05-4CF0-9150-02978C33BA3A}" destId="{02AF7E97-63EF-481C-BF25-33995FF3D3D7}" srcOrd="0" destOrd="0" parTransId="{EBCC7C35-6761-4F70-8E75-1AA6C7196117}" sibTransId="{956EF0E0-E804-405A-A32B-7E510C15488F}"/>
    <dgm:cxn modelId="{024238D9-0983-46AE-B275-24AABB48CEDE}" type="presOf" srcId="{6A578934-FD05-4CF0-9150-02978C33BA3A}" destId="{F1F1C068-0E49-49F2-A8BF-1251600BD347}" srcOrd="0" destOrd="0" presId="urn:microsoft.com/office/officeart/2005/8/layout/orgChart1"/>
    <dgm:cxn modelId="{871EE891-508C-4F29-B6F4-E8E293CB5485}" type="presOf" srcId="{175B4AC3-13AB-47AF-AB1D-30D2A166C766}" destId="{B5739C67-4332-41C9-99C1-1D45FC102AB3}" srcOrd="0" destOrd="0" presId="urn:microsoft.com/office/officeart/2005/8/layout/orgChart1"/>
    <dgm:cxn modelId="{FED20F4C-28DB-419D-BCEB-C9D9ACE9E74D}" type="presOf" srcId="{FB28BC46-85AD-4290-AC11-58CC9207281D}" destId="{A6D3406D-A612-4F99-9B07-E02B713B3435}" srcOrd="0" destOrd="0" presId="urn:microsoft.com/office/officeart/2005/8/layout/orgChart1"/>
    <dgm:cxn modelId="{B246F696-6B3F-4F17-989F-B9D8F513CB56}" type="presOf" srcId="{D79AE4D9-5135-46D9-9E9C-0538D66D316D}" destId="{25C10DE8-B3DD-43F7-85E9-765F045DD6EF}" srcOrd="1" destOrd="0" presId="urn:microsoft.com/office/officeart/2005/8/layout/orgChart1"/>
    <dgm:cxn modelId="{0B234ED4-8EB6-4322-A994-680060AD70A5}" type="presOf" srcId="{B7F530F0-6336-4928-AD7D-B59F53B5BD86}" destId="{5469CC5C-A264-4A84-B4CA-2ACA7D9EDA65}" srcOrd="0" destOrd="0" presId="urn:microsoft.com/office/officeart/2005/8/layout/orgChart1"/>
    <dgm:cxn modelId="{59128673-A3AC-492A-B117-886D0015B1C6}" type="presOf" srcId="{02AF7E97-63EF-481C-BF25-33995FF3D3D7}" destId="{ED3D9D80-E2E4-4351-971A-2C699C918300}" srcOrd="0" destOrd="0" presId="urn:microsoft.com/office/officeart/2005/8/layout/orgChart1"/>
    <dgm:cxn modelId="{2C892779-3446-4A8C-B4D0-0449B244CE26}" srcId="{02AF7E97-63EF-481C-BF25-33995FF3D3D7}" destId="{175B4AC3-13AB-47AF-AB1D-30D2A166C766}" srcOrd="1" destOrd="0" parTransId="{FB28BC46-85AD-4290-AC11-58CC9207281D}" sibTransId="{9D20B7F8-B611-45DA-B533-1586DF27B472}"/>
    <dgm:cxn modelId="{38C73CE4-B900-476E-956D-FAC5540B493F}" type="presOf" srcId="{02AF7E97-63EF-481C-BF25-33995FF3D3D7}" destId="{176795F6-BD96-4087-9205-E4370AB5732F}" srcOrd="1" destOrd="0" presId="urn:microsoft.com/office/officeart/2005/8/layout/orgChart1"/>
    <dgm:cxn modelId="{355D81FC-60D2-427E-994A-C2D59E2DB18D}" type="presOf" srcId="{D79AE4D9-5135-46D9-9E9C-0538D66D316D}" destId="{88BE5ACB-7793-4C3E-AECC-1EE342056C6C}" srcOrd="0" destOrd="0" presId="urn:microsoft.com/office/officeart/2005/8/layout/orgChart1"/>
    <dgm:cxn modelId="{4EAEA9FD-3BB4-42E0-928E-63BC331CE8B8}" srcId="{02AF7E97-63EF-481C-BF25-33995FF3D3D7}" destId="{D79AE4D9-5135-46D9-9E9C-0538D66D316D}" srcOrd="0" destOrd="0" parTransId="{B7F530F0-6336-4928-AD7D-B59F53B5BD86}" sibTransId="{EED5C3FB-F323-490C-8515-234621E13F97}"/>
    <dgm:cxn modelId="{94665B73-81FF-4625-949B-1451CE5FEF48}" type="presParOf" srcId="{F1F1C068-0E49-49F2-A8BF-1251600BD347}" destId="{CA1D8108-EE5C-440C-A2FC-C91801873E33}" srcOrd="0" destOrd="0" presId="urn:microsoft.com/office/officeart/2005/8/layout/orgChart1"/>
    <dgm:cxn modelId="{D7088F12-F23E-487A-8258-A581E00112C5}" type="presParOf" srcId="{CA1D8108-EE5C-440C-A2FC-C91801873E33}" destId="{1A0F2E24-E2B5-4DE3-9F93-64F75A7BE149}" srcOrd="0" destOrd="0" presId="urn:microsoft.com/office/officeart/2005/8/layout/orgChart1"/>
    <dgm:cxn modelId="{8D0522DB-4478-46E9-998D-8FE72BE210CA}" type="presParOf" srcId="{1A0F2E24-E2B5-4DE3-9F93-64F75A7BE149}" destId="{ED3D9D80-E2E4-4351-971A-2C699C918300}" srcOrd="0" destOrd="0" presId="urn:microsoft.com/office/officeart/2005/8/layout/orgChart1"/>
    <dgm:cxn modelId="{EF709B85-EB70-46CF-8030-A53C5C415A68}" type="presParOf" srcId="{1A0F2E24-E2B5-4DE3-9F93-64F75A7BE149}" destId="{176795F6-BD96-4087-9205-E4370AB5732F}" srcOrd="1" destOrd="0" presId="urn:microsoft.com/office/officeart/2005/8/layout/orgChart1"/>
    <dgm:cxn modelId="{E2F9464F-7B99-4C7B-AFFE-F2BC792FF48B}" type="presParOf" srcId="{CA1D8108-EE5C-440C-A2FC-C91801873E33}" destId="{3EC607E9-5022-4E8A-AC19-D54D8C71D800}" srcOrd="1" destOrd="0" presId="urn:microsoft.com/office/officeart/2005/8/layout/orgChart1"/>
    <dgm:cxn modelId="{76334911-D289-4F54-9436-8D2A37DC371C}" type="presParOf" srcId="{3EC607E9-5022-4E8A-AC19-D54D8C71D800}" destId="{5469CC5C-A264-4A84-B4CA-2ACA7D9EDA65}" srcOrd="0" destOrd="0" presId="urn:microsoft.com/office/officeart/2005/8/layout/orgChart1"/>
    <dgm:cxn modelId="{A5E68646-A6DA-4218-A96D-D3C20B94889F}" type="presParOf" srcId="{3EC607E9-5022-4E8A-AC19-D54D8C71D800}" destId="{9F7DD36E-85C4-4735-BB2F-D78FC6EF037E}" srcOrd="1" destOrd="0" presId="urn:microsoft.com/office/officeart/2005/8/layout/orgChart1"/>
    <dgm:cxn modelId="{98C16435-CB03-460C-BAD1-9AF915113B53}" type="presParOf" srcId="{9F7DD36E-85C4-4735-BB2F-D78FC6EF037E}" destId="{0FC333AD-CA06-420D-AB3F-F7AD18249406}" srcOrd="0" destOrd="0" presId="urn:microsoft.com/office/officeart/2005/8/layout/orgChart1"/>
    <dgm:cxn modelId="{938DF9CD-67F0-4F9D-B12B-13274F4BBF3D}" type="presParOf" srcId="{0FC333AD-CA06-420D-AB3F-F7AD18249406}" destId="{88BE5ACB-7793-4C3E-AECC-1EE342056C6C}" srcOrd="0" destOrd="0" presId="urn:microsoft.com/office/officeart/2005/8/layout/orgChart1"/>
    <dgm:cxn modelId="{368DE635-39C5-4A93-9E9A-A5878B920A01}" type="presParOf" srcId="{0FC333AD-CA06-420D-AB3F-F7AD18249406}" destId="{25C10DE8-B3DD-43F7-85E9-765F045DD6EF}" srcOrd="1" destOrd="0" presId="urn:microsoft.com/office/officeart/2005/8/layout/orgChart1"/>
    <dgm:cxn modelId="{82F6F686-70B9-48E9-8D30-0443FB76B2CC}" type="presParOf" srcId="{9F7DD36E-85C4-4735-BB2F-D78FC6EF037E}" destId="{D3075295-F2C4-4E1B-853D-CED618905064}" srcOrd="1" destOrd="0" presId="urn:microsoft.com/office/officeart/2005/8/layout/orgChart1"/>
    <dgm:cxn modelId="{A587AD67-98D3-437F-9865-9E9003CBB8AC}" type="presParOf" srcId="{9F7DD36E-85C4-4735-BB2F-D78FC6EF037E}" destId="{AED3E6A0-B54B-4731-979B-A868B5D803EB}" srcOrd="2" destOrd="0" presId="urn:microsoft.com/office/officeart/2005/8/layout/orgChart1"/>
    <dgm:cxn modelId="{617D1147-2277-499F-BD04-D5B04631E55B}" type="presParOf" srcId="{3EC607E9-5022-4E8A-AC19-D54D8C71D800}" destId="{A6D3406D-A612-4F99-9B07-E02B713B3435}" srcOrd="2" destOrd="0" presId="urn:microsoft.com/office/officeart/2005/8/layout/orgChart1"/>
    <dgm:cxn modelId="{01C50091-C007-417F-922B-056F52B26122}" type="presParOf" srcId="{3EC607E9-5022-4E8A-AC19-D54D8C71D800}" destId="{7B673E6E-34BD-4053-A676-F0E41A8EC1E2}" srcOrd="3" destOrd="0" presId="urn:microsoft.com/office/officeart/2005/8/layout/orgChart1"/>
    <dgm:cxn modelId="{96987494-58CA-4C30-8606-6E488A837D36}" type="presParOf" srcId="{7B673E6E-34BD-4053-A676-F0E41A8EC1E2}" destId="{A2B48D28-B872-4252-B605-E06588E4FF11}" srcOrd="0" destOrd="0" presId="urn:microsoft.com/office/officeart/2005/8/layout/orgChart1"/>
    <dgm:cxn modelId="{43F25279-1978-498B-A690-F71D50B3C2A7}" type="presParOf" srcId="{A2B48D28-B872-4252-B605-E06588E4FF11}" destId="{B5739C67-4332-41C9-99C1-1D45FC102AB3}" srcOrd="0" destOrd="0" presId="urn:microsoft.com/office/officeart/2005/8/layout/orgChart1"/>
    <dgm:cxn modelId="{CCC8DD67-A36A-404E-938D-C02E509C0C0A}" type="presParOf" srcId="{A2B48D28-B872-4252-B605-E06588E4FF11}" destId="{C953E352-1A34-4AB5-86F0-D28C88B7FF8C}" srcOrd="1" destOrd="0" presId="urn:microsoft.com/office/officeart/2005/8/layout/orgChart1"/>
    <dgm:cxn modelId="{2EB4E255-9F42-4E18-9369-B4C9D8CC55A6}" type="presParOf" srcId="{7B673E6E-34BD-4053-A676-F0E41A8EC1E2}" destId="{A16F19FF-9368-4895-AB5C-666C336FD0E0}" srcOrd="1" destOrd="0" presId="urn:microsoft.com/office/officeart/2005/8/layout/orgChart1"/>
    <dgm:cxn modelId="{C70DEA32-E25E-4206-B051-44A18D2182EB}" type="presParOf" srcId="{7B673E6E-34BD-4053-A676-F0E41A8EC1E2}" destId="{136F7538-846A-4C63-9B25-845449A8E78D}" srcOrd="2" destOrd="0" presId="urn:microsoft.com/office/officeart/2005/8/layout/orgChart1"/>
    <dgm:cxn modelId="{276AF098-792A-4DED-8876-283BDE1F9EA5}" type="presParOf" srcId="{CA1D8108-EE5C-440C-A2FC-C91801873E33}" destId="{68712661-1302-483F-B0F0-24C8B43F73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4DDA0-CF77-4776-BCDE-E05B275EAB79}">
      <dsp:nvSpPr>
        <dsp:cNvPr id="0" name=""/>
        <dsp:cNvSpPr/>
      </dsp:nvSpPr>
      <dsp:spPr>
        <a:xfrm>
          <a:off x="3132680" y="2723173"/>
          <a:ext cx="2787988" cy="165694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3,46 млрд. рублей</a:t>
          </a:r>
          <a:endParaRPr lang="ru-RU" sz="2400" kern="1200" dirty="0">
            <a:latin typeface="Bookman Old Style" pitchFamily="18" charset="0"/>
          </a:endParaRPr>
        </a:p>
      </dsp:txBody>
      <dsp:txXfrm>
        <a:off x="3540971" y="2965827"/>
        <a:ext cx="1971406" cy="1171635"/>
      </dsp:txXfrm>
    </dsp:sp>
    <dsp:sp modelId="{0C23A9C5-5AF5-433A-8600-99E1B39F3B37}">
      <dsp:nvSpPr>
        <dsp:cNvPr id="0" name=""/>
        <dsp:cNvSpPr/>
      </dsp:nvSpPr>
      <dsp:spPr>
        <a:xfrm rot="11344822">
          <a:off x="1194613" y="2830235"/>
          <a:ext cx="1889157" cy="6796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05024F-CE1F-4913-8937-49626FA6A4CE}">
      <dsp:nvSpPr>
        <dsp:cNvPr id="0" name=""/>
        <dsp:cNvSpPr/>
      </dsp:nvSpPr>
      <dsp:spPr>
        <a:xfrm>
          <a:off x="0" y="2114769"/>
          <a:ext cx="2412901" cy="181245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Национальный календарь профилактических прививок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0,315 млрд. рублей</a:t>
          </a:r>
          <a:endParaRPr lang="ru-RU" sz="1800" b="0" kern="1200" dirty="0">
            <a:latin typeface="Bookman Old Style" pitchFamily="18" charset="0"/>
          </a:endParaRPr>
        </a:p>
      </dsp:txBody>
      <dsp:txXfrm>
        <a:off x="53085" y="2167854"/>
        <a:ext cx="2306731" cy="1706287"/>
      </dsp:txXfrm>
    </dsp:sp>
    <dsp:sp modelId="{B641BBC4-A90D-4E2F-812D-CEC173FDA719}">
      <dsp:nvSpPr>
        <dsp:cNvPr id="0" name=""/>
        <dsp:cNvSpPr/>
      </dsp:nvSpPr>
      <dsp:spPr>
        <a:xfrm rot="14533027">
          <a:off x="2752134" y="1538977"/>
          <a:ext cx="1786389" cy="6796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8AFB37-C634-4A77-BEFF-08A0110E7C51}">
      <dsp:nvSpPr>
        <dsp:cNvPr id="0" name=""/>
        <dsp:cNvSpPr/>
      </dsp:nvSpPr>
      <dsp:spPr>
        <a:xfrm>
          <a:off x="2096205" y="182356"/>
          <a:ext cx="2265571" cy="181245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ОНЛС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>
            <a:latin typeface="Bookman Old Style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1,452 млрд. рублей</a:t>
          </a:r>
          <a:endParaRPr lang="ru-RU" sz="2000" b="0" kern="1200" dirty="0">
            <a:latin typeface="Bookman Old Style" pitchFamily="18" charset="0"/>
          </a:endParaRPr>
        </a:p>
      </dsp:txBody>
      <dsp:txXfrm>
        <a:off x="2149290" y="235441"/>
        <a:ext cx="2159401" cy="1706287"/>
      </dsp:txXfrm>
    </dsp:sp>
    <dsp:sp modelId="{2842792D-1AC0-4F69-8DDA-7712F971F95F}">
      <dsp:nvSpPr>
        <dsp:cNvPr id="0" name=""/>
        <dsp:cNvSpPr/>
      </dsp:nvSpPr>
      <dsp:spPr>
        <a:xfrm rot="17866973">
          <a:off x="4514825" y="1538977"/>
          <a:ext cx="1786389" cy="6796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C7E227-B172-4616-A593-DDA0E3A84CD0}">
      <dsp:nvSpPr>
        <dsp:cNvPr id="0" name=""/>
        <dsp:cNvSpPr/>
      </dsp:nvSpPr>
      <dsp:spPr>
        <a:xfrm>
          <a:off x="4691572" y="182356"/>
          <a:ext cx="2265571" cy="181245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7 ВЗН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>
            <a:latin typeface="Bookman Old Style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1,21 млрд. рублей</a:t>
          </a:r>
          <a:endParaRPr lang="ru-RU" sz="2000" b="0" kern="1200" dirty="0">
            <a:latin typeface="Bookman Old Style" pitchFamily="18" charset="0"/>
          </a:endParaRPr>
        </a:p>
      </dsp:txBody>
      <dsp:txXfrm>
        <a:off x="4744657" y="235441"/>
        <a:ext cx="2159401" cy="1706287"/>
      </dsp:txXfrm>
    </dsp:sp>
    <dsp:sp modelId="{B190652A-68BC-46FE-9150-5389C380E665}">
      <dsp:nvSpPr>
        <dsp:cNvPr id="0" name=""/>
        <dsp:cNvSpPr/>
      </dsp:nvSpPr>
      <dsp:spPr>
        <a:xfrm rot="21055197">
          <a:off x="5969582" y="2830248"/>
          <a:ext cx="1889152" cy="6796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380B0B-A366-4A0E-89BC-57B18F9864C9}">
      <dsp:nvSpPr>
        <dsp:cNvPr id="0" name=""/>
        <dsp:cNvSpPr/>
      </dsp:nvSpPr>
      <dsp:spPr>
        <a:xfrm>
          <a:off x="6585416" y="2114788"/>
          <a:ext cx="2522963" cy="181245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«Туберкулез», «Антиретровирусные препараты»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 0</a:t>
          </a:r>
          <a:r>
            <a:rPr lang="ru-RU" sz="1400" b="0" kern="1200" dirty="0" smtClean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Times New Roman" pitchFamily="18" charset="0"/>
            </a:rPr>
            <a:t>,486 млрд. рублей</a:t>
          </a:r>
          <a:endParaRPr lang="ru-RU" sz="1400" b="0" kern="1200" dirty="0">
            <a:latin typeface="Bookman Old Style" pitchFamily="18" charset="0"/>
          </a:endParaRPr>
        </a:p>
      </dsp:txBody>
      <dsp:txXfrm>
        <a:off x="6638501" y="2167873"/>
        <a:ext cx="2416793" cy="1706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406D-A612-4F99-9B07-E02B713B3435}">
      <dsp:nvSpPr>
        <dsp:cNvPr id="0" name=""/>
        <dsp:cNvSpPr/>
      </dsp:nvSpPr>
      <dsp:spPr>
        <a:xfrm>
          <a:off x="2912342" y="1040143"/>
          <a:ext cx="1259342" cy="43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96"/>
              </a:lnTo>
              <a:lnTo>
                <a:pt x="1259342" y="219996"/>
              </a:lnTo>
              <a:lnTo>
                <a:pt x="1259342" y="4384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9CC5C-A264-4A84-B4CA-2ACA7D9EDA65}">
      <dsp:nvSpPr>
        <dsp:cNvPr id="0" name=""/>
        <dsp:cNvSpPr/>
      </dsp:nvSpPr>
      <dsp:spPr>
        <a:xfrm>
          <a:off x="1654538" y="1040143"/>
          <a:ext cx="1257803" cy="438426"/>
        </a:xfrm>
        <a:custGeom>
          <a:avLst/>
          <a:gdLst/>
          <a:ahLst/>
          <a:cxnLst/>
          <a:rect l="0" t="0" r="0" b="0"/>
          <a:pathLst>
            <a:path>
              <a:moveTo>
                <a:pt x="1257803" y="0"/>
              </a:moveTo>
              <a:lnTo>
                <a:pt x="1257803" y="219996"/>
              </a:lnTo>
              <a:lnTo>
                <a:pt x="0" y="219996"/>
              </a:lnTo>
              <a:lnTo>
                <a:pt x="0" y="4384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D9D80-E2E4-4351-971A-2C699C918300}">
      <dsp:nvSpPr>
        <dsp:cNvPr id="0" name=""/>
        <dsp:cNvSpPr/>
      </dsp:nvSpPr>
      <dsp:spPr>
        <a:xfrm>
          <a:off x="1872199" y="0"/>
          <a:ext cx="2080286" cy="104014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5133</a:t>
          </a:r>
          <a:endParaRPr lang="ru-RU" sz="2900" kern="1200" dirty="0"/>
        </a:p>
      </dsp:txBody>
      <dsp:txXfrm>
        <a:off x="1872199" y="0"/>
        <a:ext cx="2080286" cy="1040143"/>
      </dsp:txXfrm>
    </dsp:sp>
    <dsp:sp modelId="{88BE5ACB-7793-4C3E-AECC-1EE342056C6C}">
      <dsp:nvSpPr>
        <dsp:cNvPr id="0" name=""/>
        <dsp:cNvSpPr/>
      </dsp:nvSpPr>
      <dsp:spPr>
        <a:xfrm>
          <a:off x="614395" y="1478570"/>
          <a:ext cx="2080286" cy="104014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Провизоры  </a:t>
          </a:r>
          <a:r>
            <a:rPr lang="ru-RU" sz="2900" b="1" kern="1200" dirty="0" smtClean="0"/>
            <a:t>1534</a:t>
          </a:r>
          <a:endParaRPr lang="ru-RU" sz="2900" kern="1200" dirty="0"/>
        </a:p>
      </dsp:txBody>
      <dsp:txXfrm>
        <a:off x="614395" y="1478570"/>
        <a:ext cx="2080286" cy="1040143"/>
      </dsp:txXfrm>
    </dsp:sp>
    <dsp:sp modelId="{B5739C67-4332-41C9-99C1-1D45FC102AB3}">
      <dsp:nvSpPr>
        <dsp:cNvPr id="0" name=""/>
        <dsp:cNvSpPr/>
      </dsp:nvSpPr>
      <dsp:spPr>
        <a:xfrm>
          <a:off x="3131542" y="1478570"/>
          <a:ext cx="2080286" cy="104014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Фармацевты  </a:t>
          </a:r>
          <a:r>
            <a:rPr lang="ru-RU" sz="2900" b="1" kern="1200" dirty="0" smtClean="0"/>
            <a:t>3599</a:t>
          </a:r>
          <a:endParaRPr lang="ru-RU" sz="2900" b="1" kern="1200" dirty="0"/>
        </a:p>
      </dsp:txBody>
      <dsp:txXfrm>
        <a:off x="3131542" y="1478570"/>
        <a:ext cx="2080286" cy="1040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0.11653</cdr:x>
      <cdr:y>0.04412</cdr:y>
    </cdr:from>
    <cdr:to>
      <cdr:x>0.25542</cdr:x>
      <cdr:y>0.24806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6240" y="216025"/>
          <a:ext cx="1080120" cy="998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400,3 млрд.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0.45912</cdr:x>
      <cdr:y>0.04412</cdr:y>
    </cdr:from>
    <cdr:to>
      <cdr:x>0.57949</cdr:x>
      <cdr:y>0.25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70536" y="216024"/>
          <a:ext cx="93610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450,6 млрд.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0.12579</cdr:x>
      <cdr:y>0.41176</cdr:y>
    </cdr:from>
    <cdr:to>
      <cdr:x>0.24616</cdr:x>
      <cdr:y>0.63235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78248" y="2016224"/>
          <a:ext cx="936104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1109,5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млрд.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0.45912</cdr:x>
      <cdr:y>0.42647</cdr:y>
    </cdr:from>
    <cdr:to>
      <cdr:x>0.57949</cdr:x>
      <cdr:y>0.63235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0536" y="2088232"/>
          <a:ext cx="93610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1181,9 млрд.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0.2741</cdr:x>
      <cdr:y>0.10294</cdr:y>
    </cdr:from>
    <cdr:to>
      <cdr:x>0.42645</cdr:x>
      <cdr:y>0.22059</cdr:y>
    </cdr:to>
    <cdr:sp macro="" textlink="">
      <cdr:nvSpPr>
        <cdr:cNvPr id="7" name="Штриховая стрелка вправо 6"/>
        <cdr:cNvSpPr/>
      </cdr:nvSpPr>
      <cdr:spPr>
        <a:xfrm xmlns:a="http://schemas.openxmlformats.org/drawingml/2006/main">
          <a:off x="2202384" y="504056"/>
          <a:ext cx="1224136" cy="576064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0.2741</cdr:x>
      <cdr:y>0.47059</cdr:y>
    </cdr:from>
    <cdr:to>
      <cdr:x>0.42645</cdr:x>
      <cdr:y>0.57353</cdr:y>
    </cdr:to>
    <cdr:sp macro="" textlink="">
      <cdr:nvSpPr>
        <cdr:cNvPr id="8" name="Штриховая стрелка вправо 7"/>
        <cdr:cNvSpPr/>
      </cdr:nvSpPr>
      <cdr:spPr>
        <a:xfrm xmlns:a="http://schemas.openxmlformats.org/drawingml/2006/main">
          <a:off x="2202384" y="2304256"/>
          <a:ext cx="1224136" cy="504056"/>
        </a:xfrm>
        <a:prstGeom xmlns:a="http://schemas.openxmlformats.org/drawingml/2006/main" prst="striped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0.29202</cdr:x>
      <cdr:y>0.11765</cdr:y>
    </cdr:from>
    <cdr:to>
      <cdr:x>0.38164</cdr:x>
      <cdr:y>0.17647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46400" y="5760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0.29202</cdr:x>
      <cdr:y>0.11765</cdr:y>
    </cdr:from>
    <cdr:to>
      <cdr:x>0.41177</cdr:x>
      <cdr:y>0.19118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46400" y="576064"/>
          <a:ext cx="96220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0.2741</cdr:x>
      <cdr:y>0.11765</cdr:y>
    </cdr:from>
    <cdr:to>
      <cdr:x>0.41177</cdr:x>
      <cdr:y>0.19118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202383" y="576064"/>
          <a:ext cx="110621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+ 12,6%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0.28306</cdr:x>
      <cdr:y>0.48529</cdr:y>
    </cdr:from>
    <cdr:to>
      <cdr:x>0.40281</cdr:x>
      <cdr:y>0.55882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274392" y="2376264"/>
          <a:ext cx="96220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+ 6,5%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0.11653</cdr:x>
      <cdr:y>0.04412</cdr:y>
    </cdr:from>
    <cdr:to>
      <cdr:x>0.25542</cdr:x>
      <cdr:y>0.24806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6240" y="216025"/>
          <a:ext cx="1080120" cy="998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12,95 млрд.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0.45912</cdr:x>
      <cdr:y>0.04412</cdr:y>
    </cdr:from>
    <cdr:to>
      <cdr:x>0.57949</cdr:x>
      <cdr:y>0.25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70536" y="216024"/>
          <a:ext cx="93610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13,34 млрд.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0.11989</cdr:x>
      <cdr:y>0.40704</cdr:y>
    </cdr:from>
    <cdr:to>
      <cdr:x>0.24026</cdr:x>
      <cdr:y>0.62763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63316" y="1993098"/>
          <a:ext cx="967176" cy="1080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18,4 млрд.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0.46298</cdr:x>
      <cdr:y>0.40704</cdr:y>
    </cdr:from>
    <cdr:to>
      <cdr:x>0.58335</cdr:x>
      <cdr:y>0.61292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20087" y="1993098"/>
          <a:ext cx="967177" cy="1008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20,5 млрд.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0.2741</cdr:x>
      <cdr:y>0.10294</cdr:y>
    </cdr:from>
    <cdr:to>
      <cdr:x>0.42645</cdr:x>
      <cdr:y>0.22059</cdr:y>
    </cdr:to>
    <cdr:sp macro="" textlink="">
      <cdr:nvSpPr>
        <cdr:cNvPr id="7" name="Штриховая стрелка вправо 6"/>
        <cdr:cNvSpPr/>
      </cdr:nvSpPr>
      <cdr:spPr>
        <a:xfrm xmlns:a="http://schemas.openxmlformats.org/drawingml/2006/main">
          <a:off x="2202384" y="504056"/>
          <a:ext cx="1224136" cy="576064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0.2741</cdr:x>
      <cdr:y>0.47059</cdr:y>
    </cdr:from>
    <cdr:to>
      <cdr:x>0.42645</cdr:x>
      <cdr:y>0.57353</cdr:y>
    </cdr:to>
    <cdr:sp macro="" textlink="">
      <cdr:nvSpPr>
        <cdr:cNvPr id="8" name="Штриховая стрелка вправо 7"/>
        <cdr:cNvSpPr/>
      </cdr:nvSpPr>
      <cdr:spPr>
        <a:xfrm xmlns:a="http://schemas.openxmlformats.org/drawingml/2006/main">
          <a:off x="2202384" y="2304256"/>
          <a:ext cx="1224136" cy="504056"/>
        </a:xfrm>
        <a:prstGeom xmlns:a="http://schemas.openxmlformats.org/drawingml/2006/main" prst="striped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0.29202</cdr:x>
      <cdr:y>0.11765</cdr:y>
    </cdr:from>
    <cdr:to>
      <cdr:x>0.38164</cdr:x>
      <cdr:y>0.17647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46400" y="5760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0.29202</cdr:x>
      <cdr:y>0.11765</cdr:y>
    </cdr:from>
    <cdr:to>
      <cdr:x>0.41177</cdr:x>
      <cdr:y>0.19118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46400" y="576064"/>
          <a:ext cx="96220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0.2741</cdr:x>
      <cdr:y>0.11765</cdr:y>
    </cdr:from>
    <cdr:to>
      <cdr:x>0.41177</cdr:x>
      <cdr:y>0.19118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202383" y="576064"/>
          <a:ext cx="110621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+ 3%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0.28306</cdr:x>
      <cdr:y>0.48529</cdr:y>
    </cdr:from>
    <cdr:to>
      <cdr:x>0.41793</cdr:x>
      <cdr:y>0.55882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274396" y="2376244"/>
          <a:ext cx="1083649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+ 11,4%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0.66765</cdr:y>
    </cdr:from>
    <cdr:to>
      <cdr:x>0.98124</cdr:x>
      <cdr:y>0.92181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744416"/>
          <a:ext cx="2407851" cy="1440160"/>
        </a:xfrm>
        <a:prstGeom xmlns:a="http://schemas.openxmlformats.org/drawingml/2006/main" prst="rect">
          <a:avLst/>
        </a:prstGeom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0.04162</cdr:x>
      <cdr:y>0.20347</cdr:y>
    </cdr:from>
    <cdr:to>
      <cdr:x>0.94623</cdr:x>
      <cdr:y>0.32206</cdr:y>
    </cdr:to>
    <cdr:sp macro="" textlink="">
      <cdr:nvSpPr>
        <cdr:cNvPr id="1026" name="Text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2770" y="741313"/>
          <a:ext cx="2016224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91440" tIns="45720" rIns="91440" bIns="4572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8,82 </a:t>
          </a:r>
          <a:r>
            <a:rPr lang="ru-RU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млрд руб.</a:t>
          </a:r>
        </a:p>
      </cdr:txBody>
    </cdr:sp>
  </cdr:relSizeAnchor>
  <cdr:relSizeAnchor xmlns:cdr="http://schemas.openxmlformats.org/drawingml/2006/chartDrawing">
    <cdr:from>
      <cdr:x>0.17225</cdr:x>
      <cdr:y>0.08125</cdr:y>
    </cdr:from>
    <cdr:to>
      <cdr:x>0.8835</cdr:x>
      <cdr:y>0.21725</cdr:y>
    </cdr:to>
    <cdr:sp macro="" textlink="">
      <cdr:nvSpPr>
        <cdr:cNvPr id="102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7594" y="364510"/>
          <a:ext cx="1930777" cy="610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91440" tIns="45720" rIns="91440" bIns="45720" anchor="t"/>
        <a:lstStyle xmlns:a="http://schemas.openxmlformats.org/drawingml/2006/main"/>
        <a:p xmlns:a="http://schemas.openxmlformats.org/drawingml/2006/main">
          <a:pPr algn="ctr" rtl="0">
            <a:lnSpc>
              <a:spcPts val="1400"/>
            </a:lnSpc>
            <a:defRPr sz="1000"/>
          </a:pPr>
          <a:r>
            <a:rPr lang="ru-RU" sz="16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госпитальный сегмент</a:t>
          </a:r>
        </a:p>
      </cdr:txBody>
    </cdr:sp>
  </cdr:relSizeAnchor>
  <cdr:relSizeAnchor xmlns:cdr="http://schemas.openxmlformats.org/drawingml/2006/chartDrawing">
    <cdr:from>
      <cdr:x>0</cdr:x>
      <cdr:y>0.2395</cdr:y>
    </cdr:from>
    <cdr:to>
      <cdr:x>0</cdr:x>
      <cdr:y>0.23825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-6592838" y="1082001"/>
          <a:ext cx="123109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Arial" pitchFamily="34" charset="0"/>
              <a:cs typeface="Arial" pitchFamily="34" charset="0"/>
            </a:rPr>
            <a:t>4,5 млрд.руб</a:t>
          </a:r>
          <a:endParaRPr lang="ru-RU" sz="16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0.00932</cdr:x>
      <cdr:y>0.64205</cdr:y>
    </cdr:from>
    <cdr:to>
      <cdr:x>0.9659</cdr:x>
      <cdr:y>0.93772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0773" y="2339189"/>
          <a:ext cx="2132073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</a:t>
          </a:r>
        </a:p>
        <a:p xmlns:a="http://schemas.openxmlformats.org/drawingml/2006/main">
          <a:pPr algn="ctr"/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</a:t>
          </a:r>
        </a:p>
        <a:p xmlns:a="http://schemas.openxmlformats.org/drawingml/2006/main">
          <a:pPr algn="ctr"/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здравоохранения </a:t>
          </a:r>
        </a:p>
        <a:p xmlns:a="http://schemas.openxmlformats.org/drawingml/2006/main">
          <a:pPr algn="ctr"/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РТ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0.09633</cdr:x>
      <cdr:y>0.54927</cdr:y>
    </cdr:from>
    <cdr:to>
      <cdr:x>0.40826</cdr:x>
      <cdr:y>0.86821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6084" y="2232248"/>
          <a:ext cx="2448272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0.12385</cdr:x>
      <cdr:y>0.58471</cdr:y>
    </cdr:from>
    <cdr:to>
      <cdr:x>0.48165</cdr:x>
      <cdr:y>0.77961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72108" y="2376264"/>
          <a:ext cx="280831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ЛПУ</a:t>
          </a:r>
        </a:p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163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фарм. компании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0.6422</cdr:x>
      <cdr:y>0.17719</cdr:y>
    </cdr:from>
    <cdr:to>
      <cdr:x>1</cdr:x>
      <cdr:y>0.37209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40560" y="720080"/>
          <a:ext cx="280831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247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ЛПУ</a:t>
          </a:r>
        </a:p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фарм. компании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0.02817</cdr:x>
      <cdr:y>0.84416</cdr:y>
    </cdr:from>
    <cdr:to>
      <cdr:x>1</cdr:x>
      <cdr:y>0.92208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4680520"/>
          <a:ext cx="49685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Формотерол+Будесонид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6,1% - 57,2 млн.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0.09859</cdr:x>
      <cdr:y>0.7013</cdr:y>
    </cdr:from>
    <cdr:to>
      <cdr:x>0.92958</cdr:x>
      <cdr:y>0.76623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3888432"/>
          <a:ext cx="42484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Инсулин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гларгин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5,6% - 52,8 млн.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0.09859</cdr:x>
      <cdr:y>0.57143</cdr:y>
    </cdr:from>
    <cdr:to>
      <cdr:x>0.92958</cdr:x>
      <cdr:y>0.64935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4056" y="3168352"/>
          <a:ext cx="42484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Инсулин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изофан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4,9% - 46,2 млн.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0.35211</cdr:x>
      <cdr:y>0.45455</cdr:y>
    </cdr:from>
    <cdr:to>
      <cdr:x>0.64789</cdr:x>
      <cdr:y>0.53247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2520280"/>
          <a:ext cx="151216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Метформин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0.33803</cdr:x>
      <cdr:y>0.35065</cdr:y>
    </cdr:from>
    <cdr:to>
      <cdr:x>0.67606</cdr:x>
      <cdr:y>0.42857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28192" y="1944216"/>
          <a:ext cx="172819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Капецитабин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0.22535</cdr:x>
      <cdr:y>0.27273</cdr:y>
    </cdr:from>
    <cdr:to>
      <cdr:x>0.77465</cdr:x>
      <cdr:y>0.33766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52128" y="1512168"/>
          <a:ext cx="28083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Салметерол+Фенотерол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0.21127</cdr:x>
      <cdr:y>0.20779</cdr:y>
    </cdr:from>
    <cdr:to>
      <cdr:x>0.78873</cdr:x>
      <cdr:y>0.25974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0120" y="1152128"/>
          <a:ext cx="29523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Инсулин растворимый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0.14085</cdr:x>
      <cdr:y>0.14286</cdr:y>
    </cdr:from>
    <cdr:to>
      <cdr:x>0.83099</cdr:x>
      <cdr:y>0.20779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20080" y="792088"/>
          <a:ext cx="35283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Глибенкламид+Метформин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0.29577</cdr:x>
      <cdr:y>0.07792</cdr:y>
    </cdr:from>
    <cdr:to>
      <cdr:x>0.71831</cdr:x>
      <cdr:y>0.12987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12168" y="432048"/>
          <a:ext cx="21602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Инсулин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детемир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0.11268</cdr:x>
      <cdr:y>0.02597</cdr:y>
    </cdr:from>
    <cdr:to>
      <cdr:x>0.92958</cdr:x>
      <cdr:y>0.09091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6064" y="144016"/>
          <a:ext cx="41764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Ипратропия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бромид+Фенотерол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2BE144-51E2-482B-B09F-133ABBE9C6E2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EA90CF-4D52-4314-ABDD-BF266B1F9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96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EA90CF-4D52-4314-ABDD-BF266B1F931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7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3C87-9377-43F0-A59F-5F5EA8579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6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5D4F-0DA0-4DD5-92E8-69AF75878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2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3286-FF1C-4ABF-8B2E-652F80808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8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81E7-C809-4EC9-A3E8-EF66E1163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48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3E8A-8C00-4705-8EC9-F37C18389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3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Work\Красная строка\Минздав\Итоги_2014\ПРезентация\Итоговая коллегия 201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113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47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B8E6C-4FB4-436C-A313-26B4A91A0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7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2B42-9B09-467F-9E81-01D7AEC22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5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1A41-7C84-4982-95E5-C81672955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1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DF17-80D6-417A-ACC0-F6936DD4E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9049-9F7E-4338-AE1D-4A42B93C9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2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4EBB6-798F-452D-AFCE-9843555D5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5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0675-5325-4BE9-979F-A26871178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1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0B7D1-B864-4FD0-8432-3DC1F0438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0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6CF394-6CD8-45AF-9EE1-10A21E25D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chart" Target="../charts/chart1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6"/>
          <p:cNvSpPr>
            <a:spLocks noChangeShapeType="1"/>
          </p:cNvSpPr>
          <p:nvPr/>
        </p:nvSpPr>
        <p:spPr bwMode="auto">
          <a:xfrm>
            <a:off x="1763713" y="3357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0" y="1844675"/>
            <a:ext cx="9144000" cy="4248150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Итоги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деятельности фармацевтической службы Республики Татарстан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за </a:t>
            </a:r>
            <a:r>
              <a:rPr lang="ru-RU" altLang="ru-RU" sz="4000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2017 </a:t>
            </a:r>
            <a:r>
              <a:rPr lang="ru-RU" altLang="ru-RU" sz="40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год и задачи на </a:t>
            </a:r>
            <a:r>
              <a:rPr lang="ru-RU" altLang="ru-RU" sz="4000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2018 </a:t>
            </a:r>
            <a:r>
              <a:rPr lang="ru-RU" altLang="ru-RU" sz="40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-26988"/>
            <a:ext cx="9144000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107950" y="115888"/>
            <a:ext cx="84963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Закупки </a:t>
            </a:r>
            <a:r>
              <a:rPr lang="ru-RU" alt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неЖНВЛП</a:t>
            </a:r>
            <a:endParaRPr lang="ru-RU" alt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42914978"/>
              </p:ext>
            </p:extLst>
          </p:nvPr>
        </p:nvGraphicFramePr>
        <p:xfrm>
          <a:off x="106462" y="1628800"/>
          <a:ext cx="424963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84498269"/>
              </p:ext>
            </p:extLst>
          </p:nvPr>
        </p:nvGraphicFramePr>
        <p:xfrm>
          <a:off x="4578350" y="1772816"/>
          <a:ext cx="426402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6513" y="207963"/>
            <a:ext cx="6407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Нежелательные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реакции</a:t>
            </a:r>
            <a:endParaRPr lang="ru-RU" alt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35449407"/>
              </p:ext>
            </p:extLst>
          </p:nvPr>
        </p:nvGraphicFramePr>
        <p:xfrm>
          <a:off x="647564" y="1196752"/>
          <a:ext cx="78488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8925" y="5229225"/>
            <a:ext cx="86756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по нежелательным лекарственным реакциям </a:t>
            </a:r>
            <a:endParaRPr lang="ru-RU" alt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alt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должна </a:t>
            </a:r>
            <a:r>
              <a:rPr lang="ru-RU" alt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 продолжена</a:t>
            </a:r>
            <a:endParaRPr lang="ru-RU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Freeform 16"/>
          <p:cNvSpPr>
            <a:spLocks/>
          </p:cNvSpPr>
          <p:nvPr/>
        </p:nvSpPr>
        <p:spPr bwMode="auto">
          <a:xfrm>
            <a:off x="330200" y="3043238"/>
            <a:ext cx="1666875" cy="1247775"/>
          </a:xfrm>
          <a:custGeom>
            <a:avLst/>
            <a:gdLst>
              <a:gd name="T0" fmla="*/ 2147483647 w 1050"/>
              <a:gd name="T1" fmla="*/ 2147483647 h 786"/>
              <a:gd name="T2" fmla="*/ 2147483647 w 1050"/>
              <a:gd name="T3" fmla="*/ 2147483647 h 786"/>
              <a:gd name="T4" fmla="*/ 2147483647 w 1050"/>
              <a:gd name="T5" fmla="*/ 2147483647 h 786"/>
              <a:gd name="T6" fmla="*/ 2147483647 w 1050"/>
              <a:gd name="T7" fmla="*/ 2147483647 h 786"/>
              <a:gd name="T8" fmla="*/ 2147483647 w 1050"/>
              <a:gd name="T9" fmla="*/ 2147483647 h 786"/>
              <a:gd name="T10" fmla="*/ 2147483647 w 1050"/>
              <a:gd name="T11" fmla="*/ 2147483647 h 786"/>
              <a:gd name="T12" fmla="*/ 2147483647 w 1050"/>
              <a:gd name="T13" fmla="*/ 2147483647 h 786"/>
              <a:gd name="T14" fmla="*/ 2147483647 w 1050"/>
              <a:gd name="T15" fmla="*/ 2147483647 h 786"/>
              <a:gd name="T16" fmla="*/ 2147483647 w 1050"/>
              <a:gd name="T17" fmla="*/ 2147483647 h 786"/>
              <a:gd name="T18" fmla="*/ 2147483647 w 1050"/>
              <a:gd name="T19" fmla="*/ 2147483647 h 786"/>
              <a:gd name="T20" fmla="*/ 2147483647 w 1050"/>
              <a:gd name="T21" fmla="*/ 2147483647 h 786"/>
              <a:gd name="T22" fmla="*/ 2147483647 w 1050"/>
              <a:gd name="T23" fmla="*/ 2147483647 h 786"/>
              <a:gd name="T24" fmla="*/ 2147483647 w 1050"/>
              <a:gd name="T25" fmla="*/ 2147483647 h 786"/>
              <a:gd name="T26" fmla="*/ 2147483647 w 1050"/>
              <a:gd name="T27" fmla="*/ 2147483647 h 786"/>
              <a:gd name="T28" fmla="*/ 2147483647 w 1050"/>
              <a:gd name="T29" fmla="*/ 2147483647 h 786"/>
              <a:gd name="T30" fmla="*/ 2147483647 w 1050"/>
              <a:gd name="T31" fmla="*/ 2147483647 h 786"/>
              <a:gd name="T32" fmla="*/ 2147483647 w 1050"/>
              <a:gd name="T33" fmla="*/ 2147483647 h 786"/>
              <a:gd name="T34" fmla="*/ 2147483647 w 1050"/>
              <a:gd name="T35" fmla="*/ 2147483647 h 786"/>
              <a:gd name="T36" fmla="*/ 2147483647 w 1050"/>
              <a:gd name="T37" fmla="*/ 2147483647 h 786"/>
              <a:gd name="T38" fmla="*/ 2147483647 w 1050"/>
              <a:gd name="T39" fmla="*/ 2147483647 h 786"/>
              <a:gd name="T40" fmla="*/ 2147483647 w 1050"/>
              <a:gd name="T41" fmla="*/ 2147483647 h 786"/>
              <a:gd name="T42" fmla="*/ 0 w 1050"/>
              <a:gd name="T43" fmla="*/ 2147483647 h 786"/>
              <a:gd name="T44" fmla="*/ 0 w 1050"/>
              <a:gd name="T45" fmla="*/ 2147483647 h 786"/>
              <a:gd name="T46" fmla="*/ 0 w 1050"/>
              <a:gd name="T47" fmla="*/ 2147483647 h 786"/>
              <a:gd name="T48" fmla="*/ 0 w 1050"/>
              <a:gd name="T49" fmla="*/ 2147483647 h 786"/>
              <a:gd name="T50" fmla="*/ 2147483647 w 1050"/>
              <a:gd name="T51" fmla="*/ 2147483647 h 786"/>
              <a:gd name="T52" fmla="*/ 2147483647 w 1050"/>
              <a:gd name="T53" fmla="*/ 2147483647 h 786"/>
              <a:gd name="T54" fmla="*/ 2147483647 w 1050"/>
              <a:gd name="T55" fmla="*/ 2147483647 h 786"/>
              <a:gd name="T56" fmla="*/ 2147483647 w 1050"/>
              <a:gd name="T57" fmla="*/ 2147483647 h 786"/>
              <a:gd name="T58" fmla="*/ 2147483647 w 1050"/>
              <a:gd name="T59" fmla="*/ 2147483647 h 786"/>
              <a:gd name="T60" fmla="*/ 2147483647 w 1050"/>
              <a:gd name="T61" fmla="*/ 2147483647 h 786"/>
              <a:gd name="T62" fmla="*/ 2147483647 w 1050"/>
              <a:gd name="T63" fmla="*/ 2147483647 h 786"/>
              <a:gd name="T64" fmla="*/ 2147483647 w 1050"/>
              <a:gd name="T65" fmla="*/ 2147483647 h 786"/>
              <a:gd name="T66" fmla="*/ 2147483647 w 1050"/>
              <a:gd name="T67" fmla="*/ 2147483647 h 786"/>
              <a:gd name="T68" fmla="*/ 2147483647 w 1050"/>
              <a:gd name="T69" fmla="*/ 2147483647 h 786"/>
              <a:gd name="T70" fmla="*/ 2147483647 w 1050"/>
              <a:gd name="T71" fmla="*/ 2147483647 h 786"/>
              <a:gd name="T72" fmla="*/ 2147483647 w 1050"/>
              <a:gd name="T73" fmla="*/ 2147483647 h 786"/>
              <a:gd name="T74" fmla="*/ 2147483647 w 1050"/>
              <a:gd name="T75" fmla="*/ 2147483647 h 786"/>
              <a:gd name="T76" fmla="*/ 2147483647 w 1050"/>
              <a:gd name="T77" fmla="*/ 2147483647 h 786"/>
              <a:gd name="T78" fmla="*/ 2147483647 w 1050"/>
              <a:gd name="T79" fmla="*/ 2147483647 h 786"/>
              <a:gd name="T80" fmla="*/ 2147483647 w 1050"/>
              <a:gd name="T81" fmla="*/ 2147483647 h 786"/>
              <a:gd name="T82" fmla="*/ 2147483647 w 1050"/>
              <a:gd name="T83" fmla="*/ 2147483647 h 786"/>
              <a:gd name="T84" fmla="*/ 2147483647 w 1050"/>
              <a:gd name="T85" fmla="*/ 2147483647 h 786"/>
              <a:gd name="T86" fmla="*/ 2147483647 w 1050"/>
              <a:gd name="T87" fmla="*/ 2147483647 h 786"/>
              <a:gd name="T88" fmla="*/ 2147483647 w 1050"/>
              <a:gd name="T89" fmla="*/ 2147483647 h 786"/>
              <a:gd name="T90" fmla="*/ 2147483647 w 1050"/>
              <a:gd name="T91" fmla="*/ 2147483647 h 786"/>
              <a:gd name="T92" fmla="*/ 2147483647 w 1050"/>
              <a:gd name="T93" fmla="*/ 2147483647 h 7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50"/>
              <a:gd name="T142" fmla="*/ 0 h 786"/>
              <a:gd name="T143" fmla="*/ 1050 w 1050"/>
              <a:gd name="T144" fmla="*/ 786 h 7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50" h="786">
                <a:moveTo>
                  <a:pt x="1050" y="528"/>
                </a:moveTo>
                <a:lnTo>
                  <a:pt x="1032" y="528"/>
                </a:lnTo>
                <a:lnTo>
                  <a:pt x="996" y="528"/>
                </a:lnTo>
                <a:lnTo>
                  <a:pt x="978" y="528"/>
                </a:lnTo>
                <a:lnTo>
                  <a:pt x="954" y="522"/>
                </a:lnTo>
                <a:lnTo>
                  <a:pt x="918" y="522"/>
                </a:lnTo>
                <a:lnTo>
                  <a:pt x="900" y="522"/>
                </a:lnTo>
                <a:lnTo>
                  <a:pt x="882" y="522"/>
                </a:lnTo>
                <a:lnTo>
                  <a:pt x="864" y="516"/>
                </a:lnTo>
                <a:lnTo>
                  <a:pt x="828" y="516"/>
                </a:lnTo>
                <a:lnTo>
                  <a:pt x="810" y="516"/>
                </a:lnTo>
                <a:lnTo>
                  <a:pt x="792" y="510"/>
                </a:lnTo>
                <a:lnTo>
                  <a:pt x="762" y="504"/>
                </a:lnTo>
                <a:lnTo>
                  <a:pt x="744" y="504"/>
                </a:lnTo>
                <a:lnTo>
                  <a:pt x="726" y="498"/>
                </a:lnTo>
                <a:lnTo>
                  <a:pt x="690" y="492"/>
                </a:lnTo>
                <a:lnTo>
                  <a:pt x="672" y="492"/>
                </a:lnTo>
                <a:lnTo>
                  <a:pt x="654" y="486"/>
                </a:lnTo>
                <a:lnTo>
                  <a:pt x="636" y="486"/>
                </a:lnTo>
                <a:lnTo>
                  <a:pt x="606" y="480"/>
                </a:lnTo>
                <a:lnTo>
                  <a:pt x="588" y="474"/>
                </a:lnTo>
                <a:lnTo>
                  <a:pt x="570" y="468"/>
                </a:lnTo>
                <a:lnTo>
                  <a:pt x="540" y="462"/>
                </a:lnTo>
                <a:lnTo>
                  <a:pt x="522" y="456"/>
                </a:lnTo>
                <a:lnTo>
                  <a:pt x="510" y="450"/>
                </a:lnTo>
                <a:lnTo>
                  <a:pt x="474" y="444"/>
                </a:lnTo>
                <a:lnTo>
                  <a:pt x="462" y="438"/>
                </a:lnTo>
                <a:lnTo>
                  <a:pt x="444" y="432"/>
                </a:lnTo>
                <a:lnTo>
                  <a:pt x="414" y="420"/>
                </a:lnTo>
                <a:lnTo>
                  <a:pt x="402" y="414"/>
                </a:lnTo>
                <a:lnTo>
                  <a:pt x="390" y="408"/>
                </a:lnTo>
                <a:lnTo>
                  <a:pt x="372" y="402"/>
                </a:lnTo>
                <a:lnTo>
                  <a:pt x="348" y="390"/>
                </a:lnTo>
                <a:lnTo>
                  <a:pt x="330" y="384"/>
                </a:lnTo>
                <a:lnTo>
                  <a:pt x="318" y="378"/>
                </a:lnTo>
                <a:lnTo>
                  <a:pt x="294" y="366"/>
                </a:lnTo>
                <a:lnTo>
                  <a:pt x="282" y="360"/>
                </a:lnTo>
                <a:lnTo>
                  <a:pt x="270" y="354"/>
                </a:lnTo>
                <a:lnTo>
                  <a:pt x="246" y="336"/>
                </a:lnTo>
                <a:lnTo>
                  <a:pt x="234" y="330"/>
                </a:lnTo>
                <a:lnTo>
                  <a:pt x="222" y="324"/>
                </a:lnTo>
                <a:lnTo>
                  <a:pt x="210" y="318"/>
                </a:lnTo>
                <a:lnTo>
                  <a:pt x="186" y="300"/>
                </a:lnTo>
                <a:lnTo>
                  <a:pt x="180" y="294"/>
                </a:lnTo>
                <a:lnTo>
                  <a:pt x="168" y="288"/>
                </a:lnTo>
                <a:lnTo>
                  <a:pt x="150" y="270"/>
                </a:lnTo>
                <a:lnTo>
                  <a:pt x="138" y="264"/>
                </a:lnTo>
                <a:lnTo>
                  <a:pt x="132" y="258"/>
                </a:lnTo>
                <a:lnTo>
                  <a:pt x="114" y="240"/>
                </a:lnTo>
                <a:lnTo>
                  <a:pt x="102" y="234"/>
                </a:lnTo>
                <a:lnTo>
                  <a:pt x="96" y="222"/>
                </a:lnTo>
                <a:lnTo>
                  <a:pt x="84" y="204"/>
                </a:lnTo>
                <a:lnTo>
                  <a:pt x="72" y="198"/>
                </a:lnTo>
                <a:lnTo>
                  <a:pt x="66" y="192"/>
                </a:lnTo>
                <a:lnTo>
                  <a:pt x="60" y="180"/>
                </a:lnTo>
                <a:lnTo>
                  <a:pt x="48" y="162"/>
                </a:lnTo>
                <a:lnTo>
                  <a:pt x="42" y="156"/>
                </a:lnTo>
                <a:lnTo>
                  <a:pt x="42" y="144"/>
                </a:lnTo>
                <a:lnTo>
                  <a:pt x="30" y="126"/>
                </a:lnTo>
                <a:lnTo>
                  <a:pt x="24" y="120"/>
                </a:lnTo>
                <a:lnTo>
                  <a:pt x="24" y="108"/>
                </a:lnTo>
                <a:lnTo>
                  <a:pt x="12" y="90"/>
                </a:lnTo>
                <a:lnTo>
                  <a:pt x="12" y="84"/>
                </a:lnTo>
                <a:lnTo>
                  <a:pt x="6" y="72"/>
                </a:lnTo>
                <a:lnTo>
                  <a:pt x="6" y="66"/>
                </a:lnTo>
                <a:lnTo>
                  <a:pt x="0" y="48"/>
                </a:lnTo>
                <a:lnTo>
                  <a:pt x="0" y="36"/>
                </a:lnTo>
                <a:lnTo>
                  <a:pt x="0" y="30"/>
                </a:lnTo>
                <a:lnTo>
                  <a:pt x="0" y="12"/>
                </a:lnTo>
                <a:lnTo>
                  <a:pt x="0" y="0"/>
                </a:lnTo>
                <a:lnTo>
                  <a:pt x="0" y="258"/>
                </a:lnTo>
                <a:lnTo>
                  <a:pt x="0" y="270"/>
                </a:lnTo>
                <a:lnTo>
                  <a:pt x="0" y="288"/>
                </a:lnTo>
                <a:lnTo>
                  <a:pt x="0" y="294"/>
                </a:lnTo>
                <a:lnTo>
                  <a:pt x="0" y="306"/>
                </a:lnTo>
                <a:lnTo>
                  <a:pt x="6" y="324"/>
                </a:lnTo>
                <a:lnTo>
                  <a:pt x="6" y="330"/>
                </a:lnTo>
                <a:lnTo>
                  <a:pt x="12" y="342"/>
                </a:lnTo>
                <a:lnTo>
                  <a:pt x="12" y="348"/>
                </a:lnTo>
                <a:lnTo>
                  <a:pt x="24" y="366"/>
                </a:lnTo>
                <a:lnTo>
                  <a:pt x="24" y="378"/>
                </a:lnTo>
                <a:lnTo>
                  <a:pt x="30" y="384"/>
                </a:lnTo>
                <a:lnTo>
                  <a:pt x="42" y="402"/>
                </a:lnTo>
                <a:lnTo>
                  <a:pt x="42" y="414"/>
                </a:lnTo>
                <a:lnTo>
                  <a:pt x="48" y="420"/>
                </a:lnTo>
                <a:lnTo>
                  <a:pt x="60" y="438"/>
                </a:lnTo>
                <a:lnTo>
                  <a:pt x="66" y="450"/>
                </a:lnTo>
                <a:lnTo>
                  <a:pt x="72" y="456"/>
                </a:lnTo>
                <a:lnTo>
                  <a:pt x="84" y="462"/>
                </a:lnTo>
                <a:lnTo>
                  <a:pt x="96" y="480"/>
                </a:lnTo>
                <a:lnTo>
                  <a:pt x="102" y="492"/>
                </a:lnTo>
                <a:lnTo>
                  <a:pt x="114" y="498"/>
                </a:lnTo>
                <a:lnTo>
                  <a:pt x="132" y="516"/>
                </a:lnTo>
                <a:lnTo>
                  <a:pt x="138" y="522"/>
                </a:lnTo>
                <a:lnTo>
                  <a:pt x="150" y="528"/>
                </a:lnTo>
                <a:lnTo>
                  <a:pt x="168" y="546"/>
                </a:lnTo>
                <a:lnTo>
                  <a:pt x="180" y="552"/>
                </a:lnTo>
                <a:lnTo>
                  <a:pt x="186" y="558"/>
                </a:lnTo>
                <a:lnTo>
                  <a:pt x="210" y="576"/>
                </a:lnTo>
                <a:lnTo>
                  <a:pt x="222" y="582"/>
                </a:lnTo>
                <a:lnTo>
                  <a:pt x="234" y="588"/>
                </a:lnTo>
                <a:lnTo>
                  <a:pt x="246" y="594"/>
                </a:lnTo>
                <a:lnTo>
                  <a:pt x="270" y="612"/>
                </a:lnTo>
                <a:lnTo>
                  <a:pt x="282" y="618"/>
                </a:lnTo>
                <a:lnTo>
                  <a:pt x="294" y="624"/>
                </a:lnTo>
                <a:lnTo>
                  <a:pt x="318" y="636"/>
                </a:lnTo>
                <a:lnTo>
                  <a:pt x="330" y="642"/>
                </a:lnTo>
                <a:lnTo>
                  <a:pt x="348" y="648"/>
                </a:lnTo>
                <a:lnTo>
                  <a:pt x="372" y="660"/>
                </a:lnTo>
                <a:lnTo>
                  <a:pt x="390" y="666"/>
                </a:lnTo>
                <a:lnTo>
                  <a:pt x="402" y="672"/>
                </a:lnTo>
                <a:lnTo>
                  <a:pt x="414" y="678"/>
                </a:lnTo>
                <a:lnTo>
                  <a:pt x="444" y="690"/>
                </a:lnTo>
                <a:lnTo>
                  <a:pt x="462" y="696"/>
                </a:lnTo>
                <a:lnTo>
                  <a:pt x="474" y="702"/>
                </a:lnTo>
                <a:lnTo>
                  <a:pt x="510" y="708"/>
                </a:lnTo>
                <a:lnTo>
                  <a:pt x="522" y="714"/>
                </a:lnTo>
                <a:lnTo>
                  <a:pt x="540" y="720"/>
                </a:lnTo>
                <a:lnTo>
                  <a:pt x="570" y="726"/>
                </a:lnTo>
                <a:lnTo>
                  <a:pt x="588" y="732"/>
                </a:lnTo>
                <a:lnTo>
                  <a:pt x="606" y="738"/>
                </a:lnTo>
                <a:lnTo>
                  <a:pt x="636" y="744"/>
                </a:lnTo>
                <a:lnTo>
                  <a:pt x="654" y="744"/>
                </a:lnTo>
                <a:lnTo>
                  <a:pt x="672" y="750"/>
                </a:lnTo>
                <a:lnTo>
                  <a:pt x="690" y="750"/>
                </a:lnTo>
                <a:lnTo>
                  <a:pt x="726" y="756"/>
                </a:lnTo>
                <a:lnTo>
                  <a:pt x="744" y="762"/>
                </a:lnTo>
                <a:lnTo>
                  <a:pt x="762" y="762"/>
                </a:lnTo>
                <a:lnTo>
                  <a:pt x="792" y="768"/>
                </a:lnTo>
                <a:lnTo>
                  <a:pt x="810" y="774"/>
                </a:lnTo>
                <a:lnTo>
                  <a:pt x="828" y="774"/>
                </a:lnTo>
                <a:lnTo>
                  <a:pt x="864" y="774"/>
                </a:lnTo>
                <a:lnTo>
                  <a:pt x="882" y="780"/>
                </a:lnTo>
                <a:lnTo>
                  <a:pt x="900" y="780"/>
                </a:lnTo>
                <a:lnTo>
                  <a:pt x="918" y="780"/>
                </a:lnTo>
                <a:lnTo>
                  <a:pt x="954" y="780"/>
                </a:lnTo>
                <a:lnTo>
                  <a:pt x="978" y="786"/>
                </a:lnTo>
                <a:lnTo>
                  <a:pt x="996" y="786"/>
                </a:lnTo>
                <a:lnTo>
                  <a:pt x="1032" y="786"/>
                </a:lnTo>
                <a:lnTo>
                  <a:pt x="1050" y="786"/>
                </a:lnTo>
                <a:lnTo>
                  <a:pt x="1050" y="52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64" name="Заголовок 1"/>
          <p:cNvSpPr>
            <a:spLocks/>
          </p:cNvSpPr>
          <p:nvPr/>
        </p:nvSpPr>
        <p:spPr bwMode="auto">
          <a:xfrm>
            <a:off x="971600" y="5863481"/>
            <a:ext cx="734536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Число организаций оптовой торговли</a:t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</a:t>
            </a: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637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89106"/>
              </p:ext>
            </p:extLst>
          </p:nvPr>
        </p:nvGraphicFramePr>
        <p:xfrm>
          <a:off x="4572000" y="1314713"/>
          <a:ext cx="4248472" cy="4490551"/>
        </p:xfrm>
        <a:graphic>
          <a:graphicData uri="http://schemas.openxmlformats.org/drawingml/2006/table">
            <a:tbl>
              <a:tblPr firstRow="1" firstCol="1">
                <a:tableStyleId>{35758FB7-9AC5-4552-8A53-C91805E547FA}</a:tableStyleId>
              </a:tblPr>
              <a:tblGrid>
                <a:gridCol w="3046233"/>
                <a:gridCol w="1202239"/>
              </a:tblGrid>
              <a:tr h="61394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7749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«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Таттехмедфарм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49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«НПК «Катрен»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6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«ЦВ «Протек»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49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</a:t>
                      </a:r>
                      <a:r>
                        <a:rPr lang="ru-RU" sz="1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Татхимфармпрепараты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49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«Пульс»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264011"/>
              </p:ext>
            </p:extLst>
          </p:nvPr>
        </p:nvGraphicFramePr>
        <p:xfrm>
          <a:off x="330200" y="1314713"/>
          <a:ext cx="4097266" cy="4490551"/>
        </p:xfrm>
        <a:graphic>
          <a:graphicData uri="http://schemas.openxmlformats.org/drawingml/2006/table">
            <a:tbl>
              <a:tblPr firstRow="1" firstCol="1">
                <a:tableStyleId>{35758FB7-9AC5-4552-8A53-C91805E547FA}</a:tableStyleId>
              </a:tblPr>
              <a:tblGrid>
                <a:gridCol w="2959531"/>
                <a:gridCol w="1137735"/>
              </a:tblGrid>
              <a:tr h="613949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7749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«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Таттехмедфарм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49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«НПК «Катрен»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6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«ЦВ «Протек»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49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</a:t>
                      </a:r>
                      <a:r>
                        <a:rPr lang="ru-RU" sz="1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Татхимфармпрепараты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49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«Пульс»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-26988"/>
            <a:ext cx="9144000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/>
          </p:cNvSpPr>
          <p:nvPr/>
        </p:nvSpPr>
        <p:spPr bwMode="auto">
          <a:xfrm>
            <a:off x="107950" y="115888"/>
            <a:ext cx="84963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Рынок </a:t>
            </a:r>
            <a:r>
              <a:rPr lang="ru-RU" alt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дистрибьюции</a:t>
            </a:r>
            <a:endParaRPr lang="ru-RU" alt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38797992"/>
              </p:ext>
            </p:extLst>
          </p:nvPr>
        </p:nvGraphicFramePr>
        <p:xfrm>
          <a:off x="530102" y="1945581"/>
          <a:ext cx="82809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7522" name="Picture 2" descr="Картинки по запросу апт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38226"/>
            <a:ext cx="1977008" cy="18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User\Desktop\BACKSP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-26988"/>
            <a:ext cx="9144000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8" name="Изображение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73025" y="241300"/>
            <a:ext cx="6443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аптечных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36937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67808358"/>
              </p:ext>
            </p:extLst>
          </p:nvPr>
        </p:nvGraphicFramePr>
        <p:xfrm>
          <a:off x="179513" y="1397000"/>
          <a:ext cx="8440612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/>
          </p:cNvSpPr>
          <p:nvPr/>
        </p:nvSpPr>
        <p:spPr bwMode="auto">
          <a:xfrm>
            <a:off x="4021336" y="3429000"/>
            <a:ext cx="86409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22%</a:t>
            </a:r>
            <a:endParaRPr lang="ru-RU" alt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User\Desktop\BACKSP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-26988"/>
            <a:ext cx="9144000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8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73025" y="241300"/>
            <a:ext cx="6443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аптечных учреждений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B8E6C-4FB4-436C-A313-26B4A91A003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34894247"/>
              </p:ext>
            </p:extLst>
          </p:nvPr>
        </p:nvGraphicFramePr>
        <p:xfrm>
          <a:off x="611560" y="1397000"/>
          <a:ext cx="81369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09"/>
          <p:cNvSpPr>
            <a:spLocks/>
          </p:cNvSpPr>
          <p:nvPr/>
        </p:nvSpPr>
        <p:spPr bwMode="auto">
          <a:xfrm>
            <a:off x="1835696" y="1104454"/>
            <a:ext cx="1152128" cy="6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268</a:t>
            </a:r>
            <a:endParaRPr lang="en-US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9"/>
          <p:cNvSpPr>
            <a:spLocks/>
          </p:cNvSpPr>
          <p:nvPr/>
        </p:nvSpPr>
        <p:spPr bwMode="auto">
          <a:xfrm>
            <a:off x="4139952" y="1104454"/>
            <a:ext cx="1152128" cy="6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290</a:t>
            </a:r>
            <a:endParaRPr lang="en-US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User\Desktop\BACKSP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-26988"/>
            <a:ext cx="9144000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/>
          </p:cNvSpPr>
          <p:nvPr/>
        </p:nvSpPr>
        <p:spPr bwMode="auto">
          <a:xfrm>
            <a:off x="73025" y="115888"/>
            <a:ext cx="64436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реализации разрешительной функции</a:t>
            </a:r>
            <a:endParaRPr lang="ru-RU" alt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B8E6C-4FB4-436C-A313-26B4A91A003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05944282"/>
              </p:ext>
            </p:extLst>
          </p:nvPr>
        </p:nvGraphicFramePr>
        <p:xfrm>
          <a:off x="467544" y="976090"/>
          <a:ext cx="835260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496" y="5085184"/>
            <a:ext cx="9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8% выросло количество лицензиатов,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три и более аптечных организаций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6% выросло количество лицензиатов,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фармдеятельность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одном объекте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 descr="C:\Users\User\Desktop\BACKSP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-26988"/>
            <a:ext cx="9144000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/>
          </p:cNvSpPr>
          <p:nvPr/>
        </p:nvSpPr>
        <p:spPr bwMode="auto">
          <a:xfrm>
            <a:off x="34925" y="115888"/>
            <a:ext cx="66373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ЮЛ и ИП досрочно прекративших фармацевтическую деятельность за 2012-2017</a:t>
            </a:r>
            <a:endParaRPr lang="ru-RU" alt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B8E6C-4FB4-436C-A313-26B4A91A003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9"/>
          <p:cNvSpPr>
            <a:spLocks/>
          </p:cNvSpPr>
          <p:nvPr/>
        </p:nvSpPr>
        <p:spPr bwMode="auto">
          <a:xfrm>
            <a:off x="250825" y="1196677"/>
            <a:ext cx="36734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Районы РТ с числом государственных аптек </a:t>
            </a:r>
            <a:r>
              <a:rPr lang="en-US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50% (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год)</a:t>
            </a:r>
            <a:endParaRPr lang="en-US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5" name="Rectangle 111"/>
          <p:cNvSpPr>
            <a:spLocks/>
          </p:cNvSpPr>
          <p:nvPr/>
        </p:nvSpPr>
        <p:spPr bwMode="auto">
          <a:xfrm>
            <a:off x="4860032" y="980653"/>
            <a:ext cx="36734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Районы РТ с числом государственных аптек </a:t>
            </a:r>
            <a:r>
              <a:rPr lang="en-US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10% (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год)</a:t>
            </a:r>
            <a:endParaRPr lang="en-US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821" name="Group 28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72421365"/>
              </p:ext>
            </p:extLst>
          </p:nvPr>
        </p:nvGraphicFramePr>
        <p:xfrm>
          <a:off x="229256" y="2388514"/>
          <a:ext cx="4038600" cy="3225544"/>
        </p:xfrm>
        <a:graphic>
          <a:graphicData uri="http://schemas.openxmlformats.org/drawingml/2006/table">
            <a:tbl>
              <a:tblPr/>
              <a:tblGrid>
                <a:gridCol w="2170113"/>
                <a:gridCol w="1868487"/>
              </a:tblGrid>
              <a:tr h="9503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РТ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гос. аптек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A4DE"/>
                    </a:solidFill>
                  </a:tcPr>
                </a:tc>
              </a:tr>
              <a:tr h="9646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Дрожжановский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8229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Верхне-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Услонский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822" name="Group 28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16578949"/>
              </p:ext>
            </p:extLst>
          </p:nvPr>
        </p:nvGraphicFramePr>
        <p:xfrm>
          <a:off x="4715449" y="1817546"/>
          <a:ext cx="4038600" cy="4851814"/>
        </p:xfrm>
        <a:graphic>
          <a:graphicData uri="http://schemas.openxmlformats.org/drawingml/2006/table">
            <a:tbl>
              <a:tblPr/>
              <a:tblGrid>
                <a:gridCol w="2232815"/>
                <a:gridCol w="1805785"/>
              </a:tblGrid>
              <a:tr h="819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гос. аптек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A4DE"/>
                    </a:solidFill>
                  </a:tcPr>
                </a:tc>
              </a:tr>
              <a:tr h="5069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Тукаевский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7549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Елабужский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9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Бугульминский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1950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Набережные Челны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Казань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53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Мензелинский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Нижнекамский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-26988"/>
            <a:ext cx="9144000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9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/>
          </p:cNvSpPr>
          <p:nvPr/>
        </p:nvSpPr>
        <p:spPr bwMode="auto">
          <a:xfrm>
            <a:off x="107950" y="277813"/>
            <a:ext cx="5616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аптечных учреждений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и по запросу дистанционная торговля лекарственными препара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28522"/>
            <a:ext cx="4074765" cy="248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2132856"/>
            <a:ext cx="4824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 совместно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Минздравом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до ноября 2019 -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проработать вопрос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мерах поддержки аптечных организаций в муниципальных образованиях с численностью населения до 100 тыс.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2204864"/>
            <a:ext cx="4093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Минздравом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2018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установлены правила дистанционной торговли и правила доставки препаратов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получателям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 descr="C:\Users\User\Desktop\BACKSP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-26988"/>
            <a:ext cx="9144000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7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/>
          </p:cNvSpPr>
          <p:nvPr/>
        </p:nvSpPr>
        <p:spPr bwMode="auto">
          <a:xfrm>
            <a:off x="89942" y="106363"/>
            <a:ext cx="56165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Дистанционная торговля лекарственными препаратами</a:t>
            </a:r>
            <a:endParaRPr lang="ru-RU" alt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80728"/>
            <a:ext cx="6405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России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12.01.2018 №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9-р</a:t>
            </a:r>
            <a:endParaRPr lang="ru-RU" b="1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56514"/>
            <a:ext cx="4626074" cy="260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-26988"/>
            <a:ext cx="9144000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107950" y="277813"/>
            <a:ext cx="5616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Чемпионат мира по футболу 2018</a:t>
            </a:r>
            <a:endParaRPr lang="ru-RU" alt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Картинки по запросу чемпионат мира по футболу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" y="980728"/>
            <a:ext cx="3042518" cy="21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212976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 организовать на высоком уровне бесперебойное лекарственное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endPara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Розничной сети особое внимание обратить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языковую подготовку, соблюдение этики и деонтологии, проработать с размещенным на сайте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rusada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списком запрещенных препаратов, используемых в качестве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допинга</a:t>
            </a:r>
          </a:p>
          <a:p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ГУП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«Таттехмедфарм» – обеспечить создание запаса лекарственных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8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16" y="1005260"/>
            <a:ext cx="5673924" cy="22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-36513" y="-26988"/>
            <a:ext cx="9180513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6870700" y="107950"/>
            <a:ext cx="2309813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7070725" y="241300"/>
            <a:ext cx="1909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27000"/>
            <a:ext cx="62769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Дорожная карта по развитию конкуренции в здравоохранении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941819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latin typeface="Arial Narrow" panose="020B0606020202030204" pitchFamily="34" charset="0"/>
              </a:rPr>
              <a:t>Распоряжение Правительства </a:t>
            </a:r>
            <a:r>
              <a:rPr lang="ru-RU" sz="24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России </a:t>
            </a:r>
            <a:r>
              <a:rPr lang="ru-RU" sz="2400" i="1" dirty="0">
                <a:solidFill>
                  <a:srgbClr val="C00000"/>
                </a:solidFill>
                <a:latin typeface="Arial Narrow" panose="020B0606020202030204" pitchFamily="34" charset="0"/>
              </a:rPr>
              <a:t>от 12.01.2018 №9-р</a:t>
            </a:r>
            <a:endParaRPr 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78444"/>
            <a:ext cx="887298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простимулированы выход на рынок </a:t>
            </a:r>
            <a:r>
              <a:rPr lang="ru-RU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дженериков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орфанных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</a:t>
            </a:r>
          </a:p>
          <a:p>
            <a:pPr algn="just"/>
            <a:endParaRPr lang="ru-RU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касающиеся унификации инструкции по медицинскому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</a:t>
            </a:r>
          </a:p>
          <a:p>
            <a:pPr algn="just"/>
            <a:endParaRPr lang="ru-RU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устранены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необоснованные различия в инструкции по применению по одному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МНН</a:t>
            </a:r>
          </a:p>
          <a:p>
            <a:pPr algn="just"/>
            <a:endParaRPr lang="ru-RU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решения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ценам</a:t>
            </a:r>
          </a:p>
          <a:p>
            <a:pPr algn="just"/>
            <a:endParaRPr lang="ru-RU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Минздраву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поручено проработать вопросы взаимозаменяемости лекарственных препаратов, установление эквивалентности лекарственных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порядка выдачи разрешения на использование изобретения, промышленного образца лекарственного препарата без согласия патентообладателя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Заголовок 1"/>
          <p:cNvSpPr txBox="1">
            <a:spLocks/>
          </p:cNvSpPr>
          <p:nvPr/>
        </p:nvSpPr>
        <p:spPr bwMode="auto">
          <a:xfrm>
            <a:off x="4519878" y="1935416"/>
            <a:ext cx="4280453" cy="286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Наименьшие показатели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потребления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лекарств: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Тукаевский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1418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Высокогорский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2576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Кайбицкий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2773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Аксубаевский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2939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Лаишевский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3034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5541039"/>
            <a:ext cx="777686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между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потребления лекарств по районам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 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1:7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(2016 – 1:7, 2015 – 1:6, 2014 – 1:4)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9" name="TextBox 17"/>
          <p:cNvSpPr txBox="1">
            <a:spLocks noChangeArrowheads="1"/>
          </p:cNvSpPr>
          <p:nvPr/>
        </p:nvSpPr>
        <p:spPr bwMode="auto">
          <a:xfrm>
            <a:off x="211377" y="1928927"/>
            <a:ext cx="38893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Наибольший рост:</a:t>
            </a:r>
            <a:endParaRPr lang="en-US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Апастовский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15,1%</a:t>
            </a:r>
            <a:endParaRPr lang="en-US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Буинский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15,6%</a:t>
            </a:r>
            <a:endParaRPr lang="en-US" alt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Сабинский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16,2%</a:t>
            </a:r>
            <a:endParaRPr lang="en-US" alt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Атнинский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18,6%</a:t>
            </a:r>
            <a:endParaRPr lang="en-US" alt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Верхнеуслонский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34%</a:t>
            </a:r>
            <a:endParaRPr lang="ru-RU" alt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90" name="Заголовок 1"/>
          <p:cNvSpPr txBox="1">
            <a:spLocks/>
          </p:cNvSpPr>
          <p:nvPr/>
        </p:nvSpPr>
        <p:spPr bwMode="auto">
          <a:xfrm>
            <a:off x="398116" y="1052736"/>
            <a:ext cx="399447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8703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7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-26988"/>
            <a:ext cx="9144000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9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234950"/>
            <a:ext cx="6372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Среднедушевое </a:t>
            </a: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потребление в 2017 </a:t>
            </a: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88605" y="1052736"/>
            <a:ext cx="842493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Росстата 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цен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медикаменты 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началом года составил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102,5%</a:t>
            </a:r>
          </a:p>
          <a:p>
            <a:pPr algn="just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(по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Татарстанстата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2017 году индекс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 составил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100,9%</a:t>
            </a:r>
          </a:p>
          <a:p>
            <a:pPr algn="just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Закупочные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цены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ЖНВЛП госпитального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 в среднем по России повысились на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1,6%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Приволжском федеральном округе – на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1,7%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Республике Татарстан произошло понижение на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0,7%</a:t>
            </a:r>
          </a:p>
        </p:txBody>
      </p:sp>
      <p:pic>
        <p:nvPicPr>
          <p:cNvPr id="4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6513" y="241300"/>
            <a:ext cx="6480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Ценообразование на лекарства</a:t>
            </a:r>
          </a:p>
        </p:txBody>
      </p:sp>
      <p:pic>
        <p:nvPicPr>
          <p:cNvPr id="8" name="Picture 6" descr="Картинки по запросу лекарства и день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28046"/>
            <a:ext cx="35766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14313" y="1412874"/>
            <a:ext cx="8643937" cy="360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году произошло понижение цен на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розничных цен на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стоимостью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50 рублей - понизился на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16,8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стоимостью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50 до 500 рублей - понизился 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5,8%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ценовой категории свыше 500 рублей произошло понижение цен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330200" y="5373265"/>
            <a:ext cx="8534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допустить роста цен на лекарства,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снижать ассортиментные показатели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Рисунок 1" descr="Описание: logo_podognyi м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84150"/>
            <a:ext cx="463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" descr="C:\Users\User\Desktop\BACKSP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4583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 txBox="1">
            <a:spLocks/>
          </p:cNvSpPr>
          <p:nvPr/>
        </p:nvSpPr>
        <p:spPr bwMode="auto">
          <a:xfrm>
            <a:off x="0" y="-100013"/>
            <a:ext cx="8643938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 цен на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лекарственные препараты,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входящие в перечень ЖНВЛП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B8E6C-4FB4-436C-A313-26B4A91A003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60852"/>
              </p:ext>
            </p:extLst>
          </p:nvPr>
        </p:nvGraphicFramePr>
        <p:xfrm>
          <a:off x="82550" y="2133600"/>
          <a:ext cx="4392614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7821"/>
                <a:gridCol w="1224171"/>
                <a:gridCol w="119062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 руб.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50-150 руб.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150-500 руб.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500 руб.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97142"/>
              </p:ext>
            </p:extLst>
          </p:nvPr>
        </p:nvGraphicFramePr>
        <p:xfrm>
          <a:off x="4679950" y="2133600"/>
          <a:ext cx="4392614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7821"/>
                <a:gridCol w="1224171"/>
                <a:gridCol w="119062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 руб.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50-150 руб.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150-500 руб.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500 руб.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/>
                </a:tc>
              </a:tr>
            </a:tbl>
          </a:graphicData>
        </a:graphic>
      </p:graphicFrame>
      <p:sp>
        <p:nvSpPr>
          <p:cNvPr id="17463" name="Rectangle 18"/>
          <p:cNvSpPr>
            <a:spLocks noChangeArrowheads="1"/>
          </p:cNvSpPr>
          <p:nvPr/>
        </p:nvSpPr>
        <p:spPr bwMode="auto">
          <a:xfrm>
            <a:off x="795338" y="1651000"/>
            <a:ext cx="3027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Times New Roman" pitchFamily="18" charset="0"/>
              </a:rPr>
              <a:t>в суммовом выражении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17464" name="Rectangle 48"/>
          <p:cNvSpPr>
            <a:spLocks noChangeArrowheads="1"/>
          </p:cNvSpPr>
          <p:nvPr/>
        </p:nvSpPr>
        <p:spPr bwMode="auto">
          <a:xfrm>
            <a:off x="4859338" y="1649413"/>
            <a:ext cx="3673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Times New Roman" pitchFamily="18" charset="0"/>
              </a:rPr>
              <a:t>в натуральных показателях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17465" name="Заголовок 1"/>
          <p:cNvSpPr txBox="1">
            <a:spLocks/>
          </p:cNvSpPr>
          <p:nvPr/>
        </p:nvSpPr>
        <p:spPr bwMode="auto">
          <a:xfrm>
            <a:off x="165100" y="1397000"/>
            <a:ext cx="23034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По данным «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DSM Group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8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9850" y="239713"/>
            <a:ext cx="6553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по ценовым сегментам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9850" y="116632"/>
            <a:ext cx="65532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маркировки лекарственных препаратов</a:t>
            </a:r>
          </a:p>
        </p:txBody>
      </p:sp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5" y="980728"/>
            <a:ext cx="8664575" cy="382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188" y="4942909"/>
            <a:ext cx="8750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утверждены 2 центра компетенций: ГУП «Таттехмедфарм» и Городская больница №2 г. Казани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7975" y="5961474"/>
            <a:ext cx="865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-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по подключению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«Маркировка»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9850" y="260648"/>
            <a:ext cx="65532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Персонализированная медицина</a:t>
            </a:r>
          </a:p>
        </p:txBody>
      </p:sp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5" y="980728"/>
            <a:ext cx="508600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25811" y="1418000"/>
            <a:ext cx="34226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4П-медицина: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персонализация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предикция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превентивность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партисипативность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54570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республике: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персонализированной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</a:t>
            </a:r>
          </a:p>
          <a:p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приверженности лечения у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9" name="Заголовок 1"/>
          <p:cNvSpPr txBox="1">
            <a:spLocks/>
          </p:cNvSpPr>
          <p:nvPr/>
        </p:nvSpPr>
        <p:spPr bwMode="auto">
          <a:xfrm>
            <a:off x="404923" y="908720"/>
            <a:ext cx="827228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 в республике удалось сохранить наименьший показатель количества граждан, отказавшихся от набора социальных услуг на </a:t>
            </a: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01390" name="Заголовок 1"/>
          <p:cNvSpPr txBox="1">
            <a:spLocks/>
          </p:cNvSpPr>
          <p:nvPr/>
        </p:nvSpPr>
        <p:spPr bwMode="auto">
          <a:xfrm>
            <a:off x="323528" y="2132856"/>
            <a:ext cx="858202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Наименьшее количество отказников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субъектов ПФО – при среднем показателе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82,5% 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РТ –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66,9%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6631" y="3472475"/>
            <a:ext cx="7848872" cy="15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Удалось дополнительно привлечь средства федерального бюджета для обеспечения лекарствами «федеральных» льготников на сумму более 66 млн. рублей</a:t>
            </a:r>
          </a:p>
        </p:txBody>
      </p:sp>
      <p:pic>
        <p:nvPicPr>
          <p:cNvPr id="2" name="Picture 2" descr="Картинки по запросу лекарст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41776"/>
            <a:ext cx="33843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User\Desktop\BACKSP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3813" y="257175"/>
            <a:ext cx="64912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программы ОНЛС</a:t>
            </a:r>
            <a:endParaRPr lang="ru-RU" alt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776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813" y="257175"/>
            <a:ext cx="64912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Картели</a:t>
            </a:r>
          </a:p>
        </p:txBody>
      </p:sp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66" y="1016733"/>
            <a:ext cx="344109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5550331"/>
            <a:ext cx="8280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Производителям 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конкуренцию при закупках и максимальное снижение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2272804"/>
            <a:ext cx="5352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электронных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аукционов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2017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 признаки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картелей при проведении более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аукционов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23,2 млрд. рублей</a:t>
            </a:r>
          </a:p>
        </p:txBody>
      </p:sp>
      <p:pic>
        <p:nvPicPr>
          <p:cNvPr id="52230" name="Picture 6" descr="Картинки по запросу фа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405"/>
            <a:ext cx="2483768" cy="13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85241" y="1196754"/>
            <a:ext cx="3515743" cy="5256582"/>
            <a:chOff x="899592" y="980728"/>
            <a:chExt cx="5472608" cy="5256583"/>
          </a:xfr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7" name="Полилиния 16"/>
            <p:cNvSpPr/>
            <p:nvPr/>
          </p:nvSpPr>
          <p:spPr>
            <a:xfrm>
              <a:off x="3347863" y="980728"/>
              <a:ext cx="576064" cy="482452"/>
            </a:xfrm>
            <a:custGeom>
              <a:avLst/>
              <a:gdLst>
                <a:gd name="connsiteX0" fmla="*/ 0 w 576064"/>
                <a:gd name="connsiteY0" fmla="*/ 482452 h 482452"/>
                <a:gd name="connsiteX1" fmla="*/ 251140 w 576064"/>
                <a:gd name="connsiteY1" fmla="*/ 0 h 482452"/>
                <a:gd name="connsiteX2" fmla="*/ 324924 w 576064"/>
                <a:gd name="connsiteY2" fmla="*/ 0 h 482452"/>
                <a:gd name="connsiteX3" fmla="*/ 576064 w 576064"/>
                <a:gd name="connsiteY3" fmla="*/ 482452 h 482452"/>
                <a:gd name="connsiteX4" fmla="*/ 0 w 576064"/>
                <a:gd name="connsiteY4" fmla="*/ 482452 h 48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4" h="482452">
                  <a:moveTo>
                    <a:pt x="0" y="482452"/>
                  </a:moveTo>
                  <a:lnTo>
                    <a:pt x="251140" y="0"/>
                  </a:lnTo>
                  <a:lnTo>
                    <a:pt x="324924" y="0"/>
                  </a:lnTo>
                  <a:lnTo>
                    <a:pt x="576064" y="482452"/>
                  </a:lnTo>
                  <a:lnTo>
                    <a:pt x="0" y="482452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108626" y="1463180"/>
              <a:ext cx="1054538" cy="530459"/>
            </a:xfrm>
            <a:custGeom>
              <a:avLst/>
              <a:gdLst>
                <a:gd name="connsiteX0" fmla="*/ 0 w 1054538"/>
                <a:gd name="connsiteY0" fmla="*/ 530459 h 530459"/>
                <a:gd name="connsiteX1" fmla="*/ 276130 w 1054538"/>
                <a:gd name="connsiteY1" fmla="*/ 0 h 530459"/>
                <a:gd name="connsiteX2" fmla="*/ 778408 w 1054538"/>
                <a:gd name="connsiteY2" fmla="*/ 0 h 530459"/>
                <a:gd name="connsiteX3" fmla="*/ 1054538 w 1054538"/>
                <a:gd name="connsiteY3" fmla="*/ 530459 h 530459"/>
                <a:gd name="connsiteX4" fmla="*/ 0 w 1054538"/>
                <a:gd name="connsiteY4" fmla="*/ 530459 h 53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538" h="530459">
                  <a:moveTo>
                    <a:pt x="0" y="530459"/>
                  </a:moveTo>
                  <a:lnTo>
                    <a:pt x="276130" y="0"/>
                  </a:lnTo>
                  <a:lnTo>
                    <a:pt x="778408" y="0"/>
                  </a:lnTo>
                  <a:lnTo>
                    <a:pt x="1054538" y="530459"/>
                  </a:lnTo>
                  <a:lnTo>
                    <a:pt x="0" y="5304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225185" tIns="40640" rIns="225184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832497" y="1993639"/>
              <a:ext cx="1606796" cy="530459"/>
            </a:xfrm>
            <a:custGeom>
              <a:avLst/>
              <a:gdLst>
                <a:gd name="connsiteX0" fmla="*/ 0 w 1606796"/>
                <a:gd name="connsiteY0" fmla="*/ 530459 h 530459"/>
                <a:gd name="connsiteX1" fmla="*/ 276130 w 1606796"/>
                <a:gd name="connsiteY1" fmla="*/ 0 h 530459"/>
                <a:gd name="connsiteX2" fmla="*/ 1330666 w 1606796"/>
                <a:gd name="connsiteY2" fmla="*/ 0 h 530459"/>
                <a:gd name="connsiteX3" fmla="*/ 1606796 w 1606796"/>
                <a:gd name="connsiteY3" fmla="*/ 530459 h 530459"/>
                <a:gd name="connsiteX4" fmla="*/ 0 w 1606796"/>
                <a:gd name="connsiteY4" fmla="*/ 530459 h 53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796" h="530459">
                  <a:moveTo>
                    <a:pt x="0" y="530459"/>
                  </a:moveTo>
                  <a:lnTo>
                    <a:pt x="276130" y="0"/>
                  </a:lnTo>
                  <a:lnTo>
                    <a:pt x="1330666" y="0"/>
                  </a:lnTo>
                  <a:lnTo>
                    <a:pt x="1606796" y="530459"/>
                  </a:lnTo>
                  <a:lnTo>
                    <a:pt x="0" y="5304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21830" tIns="40640" rIns="321829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  <a:endParaRPr lang="ru-RU" sz="3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556368" y="2524098"/>
              <a:ext cx="2159055" cy="530459"/>
            </a:xfrm>
            <a:custGeom>
              <a:avLst/>
              <a:gdLst>
                <a:gd name="connsiteX0" fmla="*/ 0 w 2159055"/>
                <a:gd name="connsiteY0" fmla="*/ 530459 h 530459"/>
                <a:gd name="connsiteX1" fmla="*/ 276130 w 2159055"/>
                <a:gd name="connsiteY1" fmla="*/ 0 h 530459"/>
                <a:gd name="connsiteX2" fmla="*/ 1882925 w 2159055"/>
                <a:gd name="connsiteY2" fmla="*/ 0 h 530459"/>
                <a:gd name="connsiteX3" fmla="*/ 2159055 w 2159055"/>
                <a:gd name="connsiteY3" fmla="*/ 530459 h 530459"/>
                <a:gd name="connsiteX4" fmla="*/ 0 w 2159055"/>
                <a:gd name="connsiteY4" fmla="*/ 530459 h 53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55" h="530459">
                  <a:moveTo>
                    <a:pt x="0" y="530459"/>
                  </a:moveTo>
                  <a:lnTo>
                    <a:pt x="276130" y="0"/>
                  </a:lnTo>
                  <a:lnTo>
                    <a:pt x="1882925" y="0"/>
                  </a:lnTo>
                  <a:lnTo>
                    <a:pt x="2159055" y="530459"/>
                  </a:lnTo>
                  <a:lnTo>
                    <a:pt x="0" y="5304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418474" tIns="40640" rIns="418475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280238" y="3054557"/>
              <a:ext cx="2711314" cy="530459"/>
            </a:xfrm>
            <a:custGeom>
              <a:avLst/>
              <a:gdLst>
                <a:gd name="connsiteX0" fmla="*/ 0 w 2711314"/>
                <a:gd name="connsiteY0" fmla="*/ 530459 h 530459"/>
                <a:gd name="connsiteX1" fmla="*/ 276130 w 2711314"/>
                <a:gd name="connsiteY1" fmla="*/ 0 h 530459"/>
                <a:gd name="connsiteX2" fmla="*/ 2435184 w 2711314"/>
                <a:gd name="connsiteY2" fmla="*/ 0 h 530459"/>
                <a:gd name="connsiteX3" fmla="*/ 2711314 w 2711314"/>
                <a:gd name="connsiteY3" fmla="*/ 530459 h 530459"/>
                <a:gd name="connsiteX4" fmla="*/ 0 w 2711314"/>
                <a:gd name="connsiteY4" fmla="*/ 530459 h 53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1314" h="530459">
                  <a:moveTo>
                    <a:pt x="0" y="530459"/>
                  </a:moveTo>
                  <a:lnTo>
                    <a:pt x="276130" y="0"/>
                  </a:lnTo>
                  <a:lnTo>
                    <a:pt x="2435184" y="0"/>
                  </a:lnTo>
                  <a:lnTo>
                    <a:pt x="2711314" y="530459"/>
                  </a:lnTo>
                  <a:lnTo>
                    <a:pt x="0" y="5304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515120" tIns="40640" rIns="515120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004109" y="3585016"/>
              <a:ext cx="3263573" cy="530459"/>
            </a:xfrm>
            <a:custGeom>
              <a:avLst/>
              <a:gdLst>
                <a:gd name="connsiteX0" fmla="*/ 0 w 3263573"/>
                <a:gd name="connsiteY0" fmla="*/ 530459 h 530459"/>
                <a:gd name="connsiteX1" fmla="*/ 276130 w 3263573"/>
                <a:gd name="connsiteY1" fmla="*/ 0 h 530459"/>
                <a:gd name="connsiteX2" fmla="*/ 2987443 w 3263573"/>
                <a:gd name="connsiteY2" fmla="*/ 0 h 530459"/>
                <a:gd name="connsiteX3" fmla="*/ 3263573 w 3263573"/>
                <a:gd name="connsiteY3" fmla="*/ 530459 h 530459"/>
                <a:gd name="connsiteX4" fmla="*/ 0 w 3263573"/>
                <a:gd name="connsiteY4" fmla="*/ 530459 h 53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3573" h="530459">
                  <a:moveTo>
                    <a:pt x="0" y="530459"/>
                  </a:moveTo>
                  <a:lnTo>
                    <a:pt x="276130" y="0"/>
                  </a:lnTo>
                  <a:lnTo>
                    <a:pt x="2987443" y="0"/>
                  </a:lnTo>
                  <a:lnTo>
                    <a:pt x="3263573" y="530459"/>
                  </a:lnTo>
                  <a:lnTo>
                    <a:pt x="0" y="5304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611765" tIns="40640" rIns="611766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727980" y="4115475"/>
              <a:ext cx="3815831" cy="530459"/>
            </a:xfrm>
            <a:custGeom>
              <a:avLst/>
              <a:gdLst>
                <a:gd name="connsiteX0" fmla="*/ 0 w 3815831"/>
                <a:gd name="connsiteY0" fmla="*/ 530459 h 530459"/>
                <a:gd name="connsiteX1" fmla="*/ 276130 w 3815831"/>
                <a:gd name="connsiteY1" fmla="*/ 0 h 530459"/>
                <a:gd name="connsiteX2" fmla="*/ 3539701 w 3815831"/>
                <a:gd name="connsiteY2" fmla="*/ 0 h 530459"/>
                <a:gd name="connsiteX3" fmla="*/ 3815831 w 3815831"/>
                <a:gd name="connsiteY3" fmla="*/ 530459 h 530459"/>
                <a:gd name="connsiteX4" fmla="*/ 0 w 3815831"/>
                <a:gd name="connsiteY4" fmla="*/ 530459 h 53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5831" h="530459">
                  <a:moveTo>
                    <a:pt x="0" y="530459"/>
                  </a:moveTo>
                  <a:lnTo>
                    <a:pt x="276130" y="0"/>
                  </a:lnTo>
                  <a:lnTo>
                    <a:pt x="3539701" y="0"/>
                  </a:lnTo>
                  <a:lnTo>
                    <a:pt x="3815831" y="530459"/>
                  </a:lnTo>
                  <a:lnTo>
                    <a:pt x="0" y="5304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708410" tIns="40640" rIns="708411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451850" y="4645934"/>
              <a:ext cx="4368090" cy="530459"/>
            </a:xfrm>
            <a:custGeom>
              <a:avLst/>
              <a:gdLst>
                <a:gd name="connsiteX0" fmla="*/ 0 w 4368090"/>
                <a:gd name="connsiteY0" fmla="*/ 530459 h 530459"/>
                <a:gd name="connsiteX1" fmla="*/ 276130 w 4368090"/>
                <a:gd name="connsiteY1" fmla="*/ 0 h 530459"/>
                <a:gd name="connsiteX2" fmla="*/ 4091960 w 4368090"/>
                <a:gd name="connsiteY2" fmla="*/ 0 h 530459"/>
                <a:gd name="connsiteX3" fmla="*/ 4368090 w 4368090"/>
                <a:gd name="connsiteY3" fmla="*/ 530459 h 530459"/>
                <a:gd name="connsiteX4" fmla="*/ 0 w 4368090"/>
                <a:gd name="connsiteY4" fmla="*/ 530459 h 53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8090" h="530459">
                  <a:moveTo>
                    <a:pt x="0" y="530459"/>
                  </a:moveTo>
                  <a:lnTo>
                    <a:pt x="276130" y="0"/>
                  </a:lnTo>
                  <a:lnTo>
                    <a:pt x="4091960" y="0"/>
                  </a:lnTo>
                  <a:lnTo>
                    <a:pt x="4368090" y="530459"/>
                  </a:lnTo>
                  <a:lnTo>
                    <a:pt x="0" y="5304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805056" tIns="40640" rIns="805056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175721" y="5176393"/>
              <a:ext cx="4920349" cy="530459"/>
            </a:xfrm>
            <a:custGeom>
              <a:avLst/>
              <a:gdLst>
                <a:gd name="connsiteX0" fmla="*/ 0 w 4920349"/>
                <a:gd name="connsiteY0" fmla="*/ 530459 h 530459"/>
                <a:gd name="connsiteX1" fmla="*/ 276130 w 4920349"/>
                <a:gd name="connsiteY1" fmla="*/ 0 h 530459"/>
                <a:gd name="connsiteX2" fmla="*/ 4644219 w 4920349"/>
                <a:gd name="connsiteY2" fmla="*/ 0 h 530459"/>
                <a:gd name="connsiteX3" fmla="*/ 4920349 w 4920349"/>
                <a:gd name="connsiteY3" fmla="*/ 530459 h 530459"/>
                <a:gd name="connsiteX4" fmla="*/ 0 w 4920349"/>
                <a:gd name="connsiteY4" fmla="*/ 530459 h 53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0349" h="530459">
                  <a:moveTo>
                    <a:pt x="0" y="530459"/>
                  </a:moveTo>
                  <a:lnTo>
                    <a:pt x="276130" y="0"/>
                  </a:lnTo>
                  <a:lnTo>
                    <a:pt x="4644219" y="0"/>
                  </a:lnTo>
                  <a:lnTo>
                    <a:pt x="4920349" y="530459"/>
                  </a:lnTo>
                  <a:lnTo>
                    <a:pt x="0" y="5304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01701" tIns="40640" rIns="901701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899592" y="5706852"/>
              <a:ext cx="5472608" cy="530459"/>
            </a:xfrm>
            <a:custGeom>
              <a:avLst/>
              <a:gdLst>
                <a:gd name="connsiteX0" fmla="*/ 0 w 5472608"/>
                <a:gd name="connsiteY0" fmla="*/ 530459 h 530459"/>
                <a:gd name="connsiteX1" fmla="*/ 276130 w 5472608"/>
                <a:gd name="connsiteY1" fmla="*/ 0 h 530459"/>
                <a:gd name="connsiteX2" fmla="*/ 5196478 w 5472608"/>
                <a:gd name="connsiteY2" fmla="*/ 0 h 530459"/>
                <a:gd name="connsiteX3" fmla="*/ 5472608 w 5472608"/>
                <a:gd name="connsiteY3" fmla="*/ 530459 h 530459"/>
                <a:gd name="connsiteX4" fmla="*/ 0 w 5472608"/>
                <a:gd name="connsiteY4" fmla="*/ 530459 h 53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2608" h="530459">
                  <a:moveTo>
                    <a:pt x="0" y="530459"/>
                  </a:moveTo>
                  <a:lnTo>
                    <a:pt x="276130" y="0"/>
                  </a:lnTo>
                  <a:lnTo>
                    <a:pt x="5196478" y="0"/>
                  </a:lnTo>
                  <a:lnTo>
                    <a:pt x="5472608" y="530459"/>
                  </a:lnTo>
                  <a:lnTo>
                    <a:pt x="0" y="5304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98346" tIns="40640" rIns="998347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sp>
        <p:nvSpPr>
          <p:cNvPr id="3075" name="Прямоугольник 8"/>
          <p:cNvSpPr>
            <a:spLocks noChangeArrowheads="1"/>
          </p:cNvSpPr>
          <p:nvPr/>
        </p:nvSpPr>
        <p:spPr bwMode="auto">
          <a:xfrm>
            <a:off x="1258312" y="1125538"/>
            <a:ext cx="1729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Капецитабин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Прямоугольник 9"/>
          <p:cNvSpPr>
            <a:spLocks noChangeArrowheads="1"/>
          </p:cNvSpPr>
          <p:nvPr/>
        </p:nvSpPr>
        <p:spPr bwMode="auto">
          <a:xfrm>
            <a:off x="998338" y="1524000"/>
            <a:ext cx="227399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Инсулин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изофан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10"/>
          <p:cNvSpPr>
            <a:spLocks noChangeArrowheads="1"/>
          </p:cNvSpPr>
          <p:nvPr/>
        </p:nvSpPr>
        <p:spPr bwMode="auto">
          <a:xfrm>
            <a:off x="640026" y="2060575"/>
            <a:ext cx="29835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Будесонид+Формотерол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Прямоугольник 14"/>
          <p:cNvSpPr>
            <a:spLocks noChangeArrowheads="1"/>
          </p:cNvSpPr>
          <p:nvPr/>
        </p:nvSpPr>
        <p:spPr bwMode="auto">
          <a:xfrm>
            <a:off x="1331640" y="2636838"/>
            <a:ext cx="1468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Гефитиниб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Прямоугольник 26"/>
          <p:cNvSpPr>
            <a:spLocks noChangeArrowheads="1"/>
          </p:cNvSpPr>
          <p:nvPr/>
        </p:nvSpPr>
        <p:spPr bwMode="auto">
          <a:xfrm>
            <a:off x="1307103" y="3133272"/>
            <a:ext cx="1445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" hangingPunct="1"/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Октреотид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Прямоугольник 27"/>
          <p:cNvSpPr>
            <a:spLocks noChangeArrowheads="1"/>
          </p:cNvSpPr>
          <p:nvPr/>
        </p:nvSpPr>
        <p:spPr bwMode="auto">
          <a:xfrm>
            <a:off x="1318253" y="3645024"/>
            <a:ext cx="1634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" hangingPunct="1"/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Трастузумаб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Прямоугольник 28"/>
          <p:cNvSpPr>
            <a:spLocks noChangeArrowheads="1"/>
          </p:cNvSpPr>
          <p:nvPr/>
        </p:nvSpPr>
        <p:spPr bwMode="auto">
          <a:xfrm>
            <a:off x="-108173" y="4201883"/>
            <a:ext cx="500437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" hangingPunct="1"/>
            <a:r>
              <a:rPr lang="ru-RU" alt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Кетоаналоги</a:t>
            </a:r>
            <a:r>
              <a:rPr lang="ru-RU" alt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аминокислот – 39,7 млн. руб. </a:t>
            </a:r>
            <a:endParaRPr lang="ru-RU" alt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Прямоугольник 29"/>
          <p:cNvSpPr>
            <a:spLocks noChangeArrowheads="1"/>
          </p:cNvSpPr>
          <p:nvPr/>
        </p:nvSpPr>
        <p:spPr bwMode="auto">
          <a:xfrm>
            <a:off x="233772" y="4732342"/>
            <a:ext cx="432048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" hangingPunct="1"/>
            <a:r>
              <a:rPr lang="ru-RU" alt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Эпоэтин</a:t>
            </a:r>
            <a:r>
              <a:rPr lang="ru-RU" alt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бета 10%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42,6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3083" name="Прямоугольник 30"/>
          <p:cNvSpPr>
            <a:spLocks noChangeArrowheads="1"/>
          </p:cNvSpPr>
          <p:nvPr/>
        </p:nvSpPr>
        <p:spPr bwMode="auto">
          <a:xfrm>
            <a:off x="0" y="5262801"/>
            <a:ext cx="478802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" hangingPunct="1"/>
            <a:r>
              <a:rPr lang="ru-RU" alt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Инсулин </a:t>
            </a:r>
            <a:r>
              <a:rPr lang="ru-RU" alt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гларгин</a:t>
            </a:r>
            <a:r>
              <a:rPr lang="ru-RU" alt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11,5%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49,2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3084" name="Прямоугольник 31"/>
          <p:cNvSpPr>
            <a:spLocks noChangeArrowheads="1"/>
          </p:cNvSpPr>
          <p:nvPr/>
        </p:nvSpPr>
        <p:spPr bwMode="auto">
          <a:xfrm>
            <a:off x="161417" y="5785566"/>
            <a:ext cx="446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" hangingPunct="1"/>
            <a:r>
              <a:rPr lang="ru-RU" alt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Эпоэтин</a:t>
            </a:r>
            <a:r>
              <a:rPr lang="ru-RU" alt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альфа 20,9%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89,1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087" name="TextBox 29"/>
          <p:cNvSpPr txBox="1">
            <a:spLocks noChangeArrowheads="1"/>
          </p:cNvSpPr>
          <p:nvPr/>
        </p:nvSpPr>
        <p:spPr bwMode="auto">
          <a:xfrm>
            <a:off x="6216650" y="1431925"/>
            <a:ext cx="2725738" cy="535531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ru-RU" altLang="ru-RU" sz="2400" b="1" dirty="0">
              <a:solidFill>
                <a:srgbClr val="0066CC"/>
              </a:solidFill>
              <a:latin typeface="Bookman Old Style" pitchFamily="18" charset="0"/>
              <a:cs typeface="Arial" charset="0"/>
            </a:endParaRPr>
          </a:p>
          <a:p>
            <a:pPr algn="l" eaLnBrk="1" hangingPunct="1"/>
            <a:endParaRPr lang="ru-RU" altLang="ru-RU" sz="2400" b="1" dirty="0">
              <a:solidFill>
                <a:srgbClr val="0066CC"/>
              </a:solidFill>
              <a:latin typeface="Bookman Old Style" pitchFamily="18" charset="0"/>
              <a:cs typeface="Arial" charset="0"/>
            </a:endParaRPr>
          </a:p>
          <a:p>
            <a:pPr algn="l" eaLnBrk="1" hangingPunct="1"/>
            <a:endParaRPr lang="ru-RU" altLang="ru-RU" sz="2400" b="1" dirty="0">
              <a:solidFill>
                <a:srgbClr val="0066CC"/>
              </a:solidFill>
              <a:latin typeface="Bookman Old Style" pitchFamily="18" charset="0"/>
              <a:cs typeface="Arial" charset="0"/>
            </a:endParaRPr>
          </a:p>
          <a:p>
            <a:pPr algn="l" eaLnBrk="1" hangingPunct="1"/>
            <a:r>
              <a:rPr lang="ru-RU" altLang="ru-RU" sz="32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426,3 </a:t>
            </a:r>
            <a:r>
              <a:rPr lang="ru-RU" altLang="ru-RU" sz="32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altLang="ru-RU" sz="32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eaLnBrk="1" hangingPunct="1"/>
            <a:r>
              <a:rPr lang="ru-RU" altLang="ru-RU" sz="32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29,3% </a:t>
            </a:r>
            <a:r>
              <a:rPr lang="ru-RU" altLang="ru-RU" sz="32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годового объёма отпуска</a:t>
            </a:r>
          </a:p>
          <a:p>
            <a:pPr algn="l" eaLnBrk="1" hangingPunct="1"/>
            <a:endParaRPr lang="ru-RU" altLang="ru-RU" sz="2400" b="1" dirty="0">
              <a:solidFill>
                <a:srgbClr val="0066CC"/>
              </a:solidFill>
              <a:latin typeface="Bookman Old Style" pitchFamily="18" charset="0"/>
              <a:cs typeface="Arial" charset="0"/>
            </a:endParaRPr>
          </a:p>
          <a:p>
            <a:pPr algn="l" eaLnBrk="1" hangingPunct="1"/>
            <a:endParaRPr lang="ru-RU" altLang="ru-RU" b="1" dirty="0">
              <a:solidFill>
                <a:srgbClr val="0066CC"/>
              </a:solidFill>
              <a:latin typeface="Bookman Old Style" pitchFamily="18" charset="0"/>
              <a:cs typeface="Arial" charset="0"/>
            </a:endParaRPr>
          </a:p>
          <a:p>
            <a:pPr algn="l" eaLnBrk="1" hangingPunct="1"/>
            <a:endParaRPr lang="ru-RU" altLang="ru-RU" b="1" dirty="0">
              <a:solidFill>
                <a:srgbClr val="0066CC"/>
              </a:solidFill>
              <a:latin typeface="Bookman Old Style" pitchFamily="18" charset="0"/>
              <a:cs typeface="Arial" charset="0"/>
            </a:endParaRPr>
          </a:p>
          <a:p>
            <a:pPr algn="l" eaLnBrk="1" hangingPunct="1"/>
            <a:endParaRPr lang="ru-RU" altLang="ru-RU" b="1" dirty="0">
              <a:solidFill>
                <a:srgbClr val="0066CC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3088" name="AutoShape 19"/>
          <p:cNvSpPr>
            <a:spLocks/>
          </p:cNvSpPr>
          <p:nvPr/>
        </p:nvSpPr>
        <p:spPr bwMode="auto">
          <a:xfrm>
            <a:off x="4067175" y="1124545"/>
            <a:ext cx="1657350" cy="5184775"/>
          </a:xfrm>
          <a:prstGeom prst="rightBrace">
            <a:avLst>
              <a:gd name="adj1" fmla="val 26070"/>
              <a:gd name="adj2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7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трелка вниз 27"/>
          <p:cNvSpPr/>
          <p:nvPr/>
        </p:nvSpPr>
        <p:spPr>
          <a:xfrm>
            <a:off x="6870700" y="107950"/>
            <a:ext cx="2309813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9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7127875" y="241300"/>
            <a:ext cx="1908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-36513" y="261020"/>
            <a:ext cx="7005638" cy="6477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Топ-10 в рамках ОНЛС по стоимости в 2017 году</a:t>
            </a:r>
            <a:endParaRPr lang="ru-RU" alt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97384"/>
              </p:ext>
            </p:extLst>
          </p:nvPr>
        </p:nvGraphicFramePr>
        <p:xfrm>
          <a:off x="250825" y="1213123"/>
          <a:ext cx="8425631" cy="5456237"/>
        </p:xfrm>
        <a:graphic>
          <a:graphicData uri="http://schemas.openxmlformats.org/drawingml/2006/table">
            <a:tbl>
              <a:tblPr/>
              <a:tblGrid>
                <a:gridCol w="720725"/>
                <a:gridCol w="4824586"/>
                <a:gridCol w="2880320"/>
              </a:tblGrid>
              <a:tr h="118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п/п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ЛС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отпущенных ЛС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2017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 (в 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A4DE"/>
                    </a:solidFill>
                  </a:tcPr>
                </a:tc>
              </a:tr>
              <a:tr h="701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Ацетилсалициловая кислота (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Ацекардол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5,5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9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Периндоприл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Метформин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3,55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Панкреатин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3,54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Эналаприл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3,52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Лизиноприл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Амлодипин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3,01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Бисопролол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2,92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9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Лозартан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Трамадол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2,74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870700" y="107950"/>
            <a:ext cx="2309813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7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7127875" y="241300"/>
            <a:ext cx="1908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36513" y="261020"/>
            <a:ext cx="7005638" cy="6477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ТОП-10 препаратов в рамках ОНЛС </a:t>
            </a:r>
          </a:p>
          <a:p>
            <a:pPr algn="l" eaLnBrk="1" hangingPunct="1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по натуральным объемам отпуска в 2017 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B8E6C-4FB4-436C-A313-26B4A91A003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-36513" y="-26988"/>
            <a:ext cx="9180513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6870700" y="107950"/>
            <a:ext cx="2309813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7070725" y="241300"/>
            <a:ext cx="1909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27000"/>
            <a:ext cx="62769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нормативные документы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445224"/>
            <a:ext cx="8512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производителей – не допускать перебоев с поставками лекарственных </a:t>
            </a:r>
            <a:r>
              <a:rPr lang="ru-RU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556792"/>
            <a:ext cx="4824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России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26.10.2017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№871н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определения начальной (максимальной) цены контракта, цены контракта, заключаемого с единственным поставщиком (подрядчиком, исполнителем), при осуществлении закупок лекарственных препаратов для медицинского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1628800"/>
            <a:ext cx="4048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15.10.2017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1380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описания лекарственных препаратов для медицинского применения, являющихся объектом закупки для обеспечения государственных и муниципальных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346612"/>
              </p:ext>
            </p:extLst>
          </p:nvPr>
        </p:nvGraphicFramePr>
        <p:xfrm>
          <a:off x="179512" y="1124744"/>
          <a:ext cx="51125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utoShape 19"/>
          <p:cNvSpPr>
            <a:spLocks/>
          </p:cNvSpPr>
          <p:nvPr/>
        </p:nvSpPr>
        <p:spPr bwMode="auto">
          <a:xfrm>
            <a:off x="5436096" y="1125240"/>
            <a:ext cx="1223963" cy="5472112"/>
          </a:xfrm>
          <a:prstGeom prst="rightBrace">
            <a:avLst>
              <a:gd name="adj1" fmla="val 26080"/>
              <a:gd name="adj2" fmla="val 50000"/>
            </a:avLst>
          </a:prstGeom>
          <a:noFill/>
          <a:ln w="63500">
            <a:solidFill>
              <a:srgbClr val="002060"/>
            </a:solidFill>
            <a:round/>
            <a:headEnd/>
            <a:tailEnd type="none" w="sm" len="sm"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7020272" y="2172920"/>
            <a:ext cx="16113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ru-RU" altLang="ru-RU" sz="2400" b="1" dirty="0">
              <a:solidFill>
                <a:srgbClr val="0066CC"/>
              </a:solidFill>
              <a:latin typeface="Bookman Old Style" pitchFamily="18" charset="0"/>
              <a:cs typeface="Arial" charset="0"/>
            </a:endParaRPr>
          </a:p>
          <a:p>
            <a:pPr algn="l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354,2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eaLnBrk="1" hangingPunct="1"/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37,5%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суммы годового </a:t>
            </a:r>
          </a:p>
          <a:p>
            <a:pPr algn="l" eaLnBrk="1" hangingPunct="1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лимита</a:t>
            </a:r>
            <a:endParaRPr lang="ru-RU" altLang="ru-RU" sz="2400" b="1" dirty="0">
              <a:solidFill>
                <a:srgbClr val="002060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8" name="Picture 1" descr="C:\Users\User\Desktop\BACKSP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6870700" y="107950"/>
            <a:ext cx="2309813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7127875" y="241300"/>
            <a:ext cx="1908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36513" y="261020"/>
            <a:ext cx="7005638" cy="6477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Топ-10 в рамках региональной программы льготного лекарственного обеспечения по стоимости в 2017 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B8E6C-4FB4-436C-A313-26B4A91A0031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48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80438"/>
              </p:ext>
            </p:extLst>
          </p:nvPr>
        </p:nvGraphicFramePr>
        <p:xfrm>
          <a:off x="251520" y="1268760"/>
          <a:ext cx="8641581" cy="4934048"/>
        </p:xfrm>
        <a:graphic>
          <a:graphicData uri="http://schemas.openxmlformats.org/drawingml/2006/table">
            <a:tbl>
              <a:tblPr/>
              <a:tblGrid>
                <a:gridCol w="745569"/>
                <a:gridCol w="5884777"/>
                <a:gridCol w="2011235"/>
              </a:tblGrid>
              <a:tr h="914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п/п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ЛС</a:t>
                      </a:r>
                    </a:p>
                  </a:txBody>
                  <a:tcPr marL="91438" marR="91438" marT="45735" marB="4573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отпущенных ЛС за 2017 год (в %)</a:t>
                      </a:r>
                    </a:p>
                  </a:txBody>
                  <a:tcPr marL="91438" marR="91438" marT="45735" marB="4573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A4DE"/>
                    </a:solidFill>
                  </a:tcPr>
                </a:tc>
              </a:tr>
              <a:tr h="452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91438" marR="91438" marT="45733" marB="4573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Метформин</a:t>
                      </a: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21,07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96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1438" marR="91438" marT="45733" marB="4573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Arial" charset="0"/>
                        </a:rPr>
                        <a:t>Гликлазид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8,93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1438" marR="91438" marT="45733" marB="4573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Глибенкламид+Метформин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8,4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1438" marR="91438" marT="45733" marB="4573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Ипратропия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бромид+Фенотерол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4,26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1438" marR="91438" marT="45733" marB="4573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Глибенкламид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4,17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91438" marR="91438" marT="45733" marB="4573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Инсулин-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изофан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(чел. генно-инженерный)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4,08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91438" marR="91438" marT="45733" marB="4573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Формотерол+Будесонид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2,54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91438" marR="91438" marT="45733" marB="4573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Вальпроевая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кислота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2,37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96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91438" marR="91438" marT="45733" marB="4573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Инсулин растворимый (чел. генно-инженерный)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2,26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91438" marR="91438" marT="45733" marB="4573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Рифампицин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2,05</a:t>
                      </a:r>
                    </a:p>
                  </a:txBody>
                  <a:tcPr marL="91438" marR="91438" marT="45735" marB="4573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6870700" y="107950"/>
            <a:ext cx="2309813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7127875" y="241300"/>
            <a:ext cx="1908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36513" y="-27384"/>
            <a:ext cx="7005638" cy="86372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ТОП-10 препаратов в рамках региональной программы льготного лекарственного обеспечения </a:t>
            </a:r>
            <a:r>
              <a:rPr lang="ru-RU" alt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по </a:t>
            </a:r>
            <a:r>
              <a:rPr lang="ru-RU" alt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натуральным объемам отпуска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B8E6C-4FB4-436C-A313-26B4A91A0031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71857881"/>
              </p:ext>
            </p:extLst>
          </p:nvPr>
        </p:nvGraphicFramePr>
        <p:xfrm>
          <a:off x="1475656" y="1124744"/>
          <a:ext cx="582622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08541214"/>
              </p:ext>
            </p:extLst>
          </p:nvPr>
        </p:nvGraphicFramePr>
        <p:xfrm>
          <a:off x="297955" y="3429000"/>
          <a:ext cx="849694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Picture 1" descr="C:\Users\User\Desktop\BACKSP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870700" y="107950"/>
            <a:ext cx="2309813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7" name="Изображение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7127875" y="241300"/>
            <a:ext cx="1908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/>
          </p:cNvSpPr>
          <p:nvPr/>
        </p:nvSpPr>
        <p:spPr bwMode="auto">
          <a:xfrm>
            <a:off x="-36513" y="46038"/>
            <a:ext cx="7005638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Распределение фармацевтических специалистов между аптечными учреждениями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412776"/>
            <a:ext cx="792088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БЛАГОДАРЮ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 ВНИМАНИЕ!</a:t>
            </a: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34819" name="Picture 1" descr="C:\Users\User\Desktop\BACKS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-30163" y="0"/>
            <a:ext cx="9144001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011863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34821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213475" y="241300"/>
            <a:ext cx="1908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402013"/>
            <a:ext cx="482917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115616" y="260648"/>
            <a:ext cx="46085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АО «</a:t>
            </a:r>
            <a:r>
              <a:rPr lang="ru-RU" sz="2400" b="1" dirty="0" err="1" smtClean="0">
                <a:latin typeface="Georgia" panose="02040502050405020303" pitchFamily="18" charset="0"/>
              </a:rPr>
              <a:t>Татхимфармпрепараты</a:t>
            </a:r>
            <a:r>
              <a:rPr lang="ru-RU" sz="2400" b="1" dirty="0" smtClean="0">
                <a:latin typeface="Georgia" panose="02040502050405020303" pitchFamily="18" charset="0"/>
              </a:rPr>
              <a:t>» 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196752"/>
            <a:ext cx="2160240" cy="1429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ТОП-20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стоимости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84537" y="1196752"/>
            <a:ext cx="2351559" cy="1429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ТОП-10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натуральном виде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6012160" y="764704"/>
            <a:ext cx="648072" cy="208823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52120" y="3326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299695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00" y="1340768"/>
            <a:ext cx="23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производства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 раза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108520" y="4249340"/>
            <a:ext cx="45370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ru-RU" sz="2400" b="1" dirty="0" err="1">
                <a:latin typeface="Georgia" panose="02040502050405020303" pitchFamily="18" charset="0"/>
              </a:rPr>
              <a:t>Изварино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Фарма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909442" y="4232201"/>
            <a:ext cx="3983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ООО </a:t>
            </a:r>
            <a:r>
              <a:rPr lang="ru-RU" sz="2400" b="1" dirty="0">
                <a:latin typeface="Georgia" panose="02040502050405020303" pitchFamily="18" charset="0"/>
              </a:rPr>
              <a:t>«ЭР ЛИКИД» 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36" y="458112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производство лекарственных препаратов различных нозологических групп, наиболее востребованных российскими врачами гинекологами и эндокринологами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65313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газов,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медицинского кислорода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40283"/>
            <a:ext cx="1187624" cy="10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 descr="Картинки по запросу Изварино Фар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6" descr="Картинки по запросу Изварино Фарм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Картинки по запросу Изварино Фарм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" y="3458617"/>
            <a:ext cx="1515224" cy="8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Картинки по запросу ООО «ЭР ЛИКИД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480" y="5354314"/>
            <a:ext cx="1905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верх 7"/>
          <p:cNvSpPr/>
          <p:nvPr/>
        </p:nvSpPr>
        <p:spPr>
          <a:xfrm>
            <a:off x="3059832" y="1462403"/>
            <a:ext cx="576064" cy="2902701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496" y="1108993"/>
            <a:ext cx="23034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По данным «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DSM Group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4016289"/>
              </p:ext>
            </p:extLst>
          </p:nvPr>
        </p:nvGraphicFramePr>
        <p:xfrm>
          <a:off x="656356" y="1961456"/>
          <a:ext cx="80350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305541" y="1488326"/>
            <a:ext cx="1728192" cy="5005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1509,9 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95936" y="1488327"/>
            <a:ext cx="1728192" cy="5005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1632,6 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</a:p>
        </p:txBody>
      </p:sp>
      <p:sp>
        <p:nvSpPr>
          <p:cNvPr id="9" name="Rectangle 173"/>
          <p:cNvSpPr>
            <a:spLocks noChangeArrowheads="1"/>
          </p:cNvSpPr>
          <p:nvPr/>
        </p:nvSpPr>
        <p:spPr bwMode="auto">
          <a:xfrm>
            <a:off x="2987303" y="1104801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+8,1%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pic>
        <p:nvPicPr>
          <p:cNvPr id="10" name="Picture 1" descr="C:\Users\User\Desktop\BACKSP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-36513" y="-26988"/>
            <a:ext cx="9180513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6870700" y="107950"/>
            <a:ext cx="2309813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7070725" y="241300"/>
            <a:ext cx="1909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127000"/>
            <a:ext cx="62769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российского </a:t>
            </a:r>
            <a:br>
              <a:rPr lang="ru-RU" alt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фармацевтического рынка</a:t>
            </a:r>
            <a:endParaRPr lang="ru-RU" alt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9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верх 7"/>
          <p:cNvSpPr/>
          <p:nvPr/>
        </p:nvSpPr>
        <p:spPr>
          <a:xfrm>
            <a:off x="3059832" y="1462403"/>
            <a:ext cx="576064" cy="2902701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96492424"/>
              </p:ext>
            </p:extLst>
          </p:nvPr>
        </p:nvGraphicFramePr>
        <p:xfrm>
          <a:off x="647898" y="1961456"/>
          <a:ext cx="80350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305541" y="1560334"/>
            <a:ext cx="1728192" cy="5005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31,3 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95936" y="1560335"/>
            <a:ext cx="1728192" cy="5005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33,8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</a:p>
        </p:txBody>
      </p:sp>
      <p:sp>
        <p:nvSpPr>
          <p:cNvPr id="9" name="Rectangle 173"/>
          <p:cNvSpPr>
            <a:spLocks noChangeArrowheads="1"/>
          </p:cNvSpPr>
          <p:nvPr/>
        </p:nvSpPr>
        <p:spPr bwMode="auto">
          <a:xfrm>
            <a:off x="2987303" y="112474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+8%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pic>
        <p:nvPicPr>
          <p:cNvPr id="11" name="Picture 1" descr="C:\Users\User\Desktop\BACKSP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-36513" y="-26988"/>
            <a:ext cx="9180513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6870700" y="107950"/>
            <a:ext cx="2309813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3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7070725" y="241300"/>
            <a:ext cx="1909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63513" y="44450"/>
            <a:ext cx="739616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фармацевтического рынка 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40547950"/>
              </p:ext>
            </p:extLst>
          </p:nvPr>
        </p:nvGraphicFramePr>
        <p:xfrm>
          <a:off x="179512" y="1340768"/>
          <a:ext cx="46805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23673239"/>
              </p:ext>
            </p:extLst>
          </p:nvPr>
        </p:nvGraphicFramePr>
        <p:xfrm>
          <a:off x="4495800" y="1340768"/>
          <a:ext cx="45406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" descr="C:\Users\User\Desktop\BACKSP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-26988"/>
            <a:ext cx="9144000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804025" y="44450"/>
            <a:ext cx="2309813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7" name="Изображение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7070725" y="115888"/>
            <a:ext cx="1909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36512" y="188566"/>
            <a:ext cx="73088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Соотношение отечественных и импортных препаратов на российском </a:t>
            </a:r>
            <a:r>
              <a:rPr lang="ru-RU" alt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фармрынке</a:t>
            </a: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2017 году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22288" y="5445125"/>
            <a:ext cx="83327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– Управлению по фармации, </a:t>
            </a:r>
            <a:r>
              <a:rPr lang="ru-RU" altLang="ru-RU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ГУП«Таттехмедфарм</a:t>
            </a:r>
            <a:r>
              <a:rPr lang="ru-RU" alt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удерживать курс на повышение закупок лекарственных средств отечественного происхождения 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5496" y="1108993"/>
            <a:ext cx="23034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По данным «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DSM Group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729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11628762"/>
              </p:ext>
            </p:extLst>
          </p:nvPr>
        </p:nvGraphicFramePr>
        <p:xfrm>
          <a:off x="-252536" y="1975694"/>
          <a:ext cx="9108380" cy="488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62991" y="1124744"/>
            <a:ext cx="8785225" cy="10048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В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2017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году объем оказания лекарственной помощи за счет средств бюджетов различного уровня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составил 13,34 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млрд. руб.,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что на 3%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больше показателей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2016 года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Picture 1" descr="C:\Users\User\Desktop\BACKSP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7" name="Изображение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17463" y="0"/>
            <a:ext cx="8229601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оказания лекарственной помощи 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Республике Татарстан за счет средств 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бюджетов различных уровней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2555776" y="6497464"/>
            <a:ext cx="23764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053" name="Заголовок 1"/>
          <p:cNvSpPr txBox="1">
            <a:spLocks/>
          </p:cNvSpPr>
          <p:nvPr/>
        </p:nvSpPr>
        <p:spPr bwMode="auto">
          <a:xfrm>
            <a:off x="6155953" y="6497464"/>
            <a:ext cx="23764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583019"/>
              </p:ext>
            </p:extLst>
          </p:nvPr>
        </p:nvGraphicFramePr>
        <p:xfrm>
          <a:off x="-1421" y="1700808"/>
          <a:ext cx="2228850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69695"/>
              </p:ext>
            </p:extLst>
          </p:nvPr>
        </p:nvGraphicFramePr>
        <p:xfrm>
          <a:off x="2051422" y="1004168"/>
          <a:ext cx="3312666" cy="5449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1574102"/>
                <a:gridCol w="946476"/>
              </a:tblGrid>
              <a:tr h="747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рейтинга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ЛС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отпуска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452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Натрия хлорид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39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Цефтриаксон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30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Аллергены бактерий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63,7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30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Эноксапарин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натрия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31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Меропенем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30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Паливизумаб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96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Порактант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альфа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30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Севофлуран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92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Йопромид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66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Йоверсол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620998"/>
              </p:ext>
            </p:extLst>
          </p:nvPr>
        </p:nvGraphicFramePr>
        <p:xfrm>
          <a:off x="5652120" y="1004170"/>
          <a:ext cx="3240359" cy="5453456"/>
        </p:xfrm>
        <a:graphic>
          <a:graphicData uri="http://schemas.openxmlformats.org/drawingml/2006/table">
            <a:tbl>
              <a:tblPr/>
              <a:tblGrid>
                <a:gridCol w="819203"/>
                <a:gridCol w="1557061"/>
                <a:gridCol w="864095"/>
              </a:tblGrid>
              <a:tr h="78592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рейтинга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ЛС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отпуска 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419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Натрия хлорид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419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Аллергены бактерий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703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Эноксапарин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натрия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703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Цефтриаксон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419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Порактант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альфа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419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Альтеплаза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703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Кислород медицинский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431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Сорафениб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419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Меропенем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419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Йопромид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" descr="C:\Users\User\Desktop\BACKSP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2794"/>
          <a:stretch>
            <a:fillRect/>
          </a:stretch>
        </p:blipFill>
        <p:spPr bwMode="auto">
          <a:xfrm>
            <a:off x="0" y="-26988"/>
            <a:ext cx="9144000" cy="9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елка вниз 16"/>
          <p:cNvSpPr/>
          <p:nvPr/>
        </p:nvSpPr>
        <p:spPr>
          <a:xfrm>
            <a:off x="6510338" y="107950"/>
            <a:ext cx="2309812" cy="771525"/>
          </a:xfrm>
          <a:prstGeom prst="downArrow">
            <a:avLst>
              <a:gd name="adj1" fmla="val 100000"/>
              <a:gd name="adj2" fmla="val 19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8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011" r="2715" b="7045"/>
          <a:stretch>
            <a:fillRect/>
          </a:stretch>
        </p:blipFill>
        <p:spPr bwMode="auto">
          <a:xfrm>
            <a:off x="6710363" y="241300"/>
            <a:ext cx="1909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>
            <a:spLocks/>
          </p:cNvSpPr>
          <p:nvPr/>
        </p:nvSpPr>
        <p:spPr bwMode="auto">
          <a:xfrm>
            <a:off x="-1588" y="-26988"/>
            <a:ext cx="6481763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Госпитальный сегмент РТ</a:t>
            </a:r>
          </a:p>
        </p:txBody>
      </p:sp>
      <p:sp>
        <p:nvSpPr>
          <p:cNvPr id="20" name="Прямоугольник 11"/>
          <p:cNvSpPr>
            <a:spLocks noChangeArrowheads="1"/>
          </p:cNvSpPr>
          <p:nvPr/>
        </p:nvSpPr>
        <p:spPr bwMode="auto">
          <a:xfrm>
            <a:off x="-28575" y="333375"/>
            <a:ext cx="6977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  <a:cs typeface="Arial" charset="0"/>
              </a:rPr>
              <a:t>ТОП-10 </a:t>
            </a:r>
            <a:endParaRPr lang="en-US" altLang="ru-RU" sz="20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  <a:cs typeface="Arial" charset="0"/>
              </a:rPr>
              <a:t>препаратов-лидеров по отпуску в госпитальном сегменте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EBB6-798F-452D-AFCE-9843555D5ED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1632</Words>
  <Application>Microsoft Office PowerPoint</Application>
  <PresentationFormat>Экран (4:3)</PresentationFormat>
  <Paragraphs>517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Bookman Old Style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 российского фармацевтического рынка</dc:title>
  <dc:creator>Malozemova</dc:creator>
  <cp:lastModifiedBy>ФАС</cp:lastModifiedBy>
  <cp:revision>420</cp:revision>
  <cp:lastPrinted>2017-02-28T09:53:41Z</cp:lastPrinted>
  <dcterms:created xsi:type="dcterms:W3CDTF">2012-02-27T13:19:55Z</dcterms:created>
  <dcterms:modified xsi:type="dcterms:W3CDTF">2018-03-13T04:40:54Z</dcterms:modified>
</cp:coreProperties>
</file>